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50"/>
  </p:handoutMasterIdLst>
  <p:sldIdLst>
    <p:sldId id="256" r:id="rId3"/>
    <p:sldId id="268" r:id="rId4"/>
    <p:sldId id="269" r:id="rId5"/>
    <p:sldId id="282" r:id="rId6"/>
    <p:sldId id="283" r:id="rId7"/>
    <p:sldId id="281" r:id="rId8"/>
    <p:sldId id="284" r:id="rId9"/>
    <p:sldId id="286" r:id="rId10"/>
    <p:sldId id="285" r:id="rId11"/>
    <p:sldId id="287" r:id="rId12"/>
    <p:sldId id="289" r:id="rId13"/>
    <p:sldId id="310" r:id="rId14"/>
    <p:sldId id="290" r:id="rId15"/>
    <p:sldId id="339" r:id="rId16"/>
    <p:sldId id="280" r:id="rId17"/>
    <p:sldId id="308" r:id="rId18"/>
    <p:sldId id="293" r:id="rId19"/>
    <p:sldId id="294" r:id="rId20"/>
    <p:sldId id="291" r:id="rId21"/>
    <p:sldId id="311" r:id="rId22"/>
    <p:sldId id="295" r:id="rId23"/>
    <p:sldId id="309" r:id="rId24"/>
    <p:sldId id="296" r:id="rId25"/>
    <p:sldId id="316" r:id="rId26"/>
    <p:sldId id="317" r:id="rId27"/>
    <p:sldId id="312" r:id="rId28"/>
    <p:sldId id="259" r:id="rId29"/>
    <p:sldId id="314" r:id="rId31"/>
    <p:sldId id="313" r:id="rId32"/>
    <p:sldId id="260" r:id="rId33"/>
    <p:sldId id="261" r:id="rId34"/>
    <p:sldId id="262" r:id="rId35"/>
    <p:sldId id="266" r:id="rId36"/>
    <p:sldId id="263" r:id="rId37"/>
    <p:sldId id="318" r:id="rId38"/>
    <p:sldId id="264" r:id="rId39"/>
    <p:sldId id="265" r:id="rId40"/>
    <p:sldId id="315" r:id="rId41"/>
    <p:sldId id="267" r:id="rId42"/>
    <p:sldId id="337" r:id="rId43"/>
    <p:sldId id="341" r:id="rId44"/>
    <p:sldId id="340" r:id="rId45"/>
    <p:sldId id="342" r:id="rId46"/>
    <p:sldId id="343" r:id="rId47"/>
    <p:sldId id="344" r:id="rId48"/>
    <p:sldId id="345" r:id="rId4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278" autoAdjust="0"/>
    <p:restoredTop sz="94660"/>
  </p:normalViewPr>
  <p:slideViewPr>
    <p:cSldViewPr snapToGrid="0" showGuides="1">
      <p:cViewPr varScale="1">
        <p:scale>
          <a:sx n="117" d="100"/>
          <a:sy n="117" d="100"/>
        </p:scale>
        <p:origin x="510" y="102"/>
      </p:cViewPr>
      <p:guideLst>
        <p:guide orient="horz" pos="2074"/>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en-US"/>
          </a:p>
        </p:txBody>
      </p:sp>
      <p:sp>
        <p:nvSpPr>
          <p:cNvPr id="3" name="Date Placeholder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en-US" smtClean="0"/>
            </a:fld>
            <a:endParaRPr lang="en-US"/>
          </a:p>
        </p:txBody>
      </p:sp>
      <p:sp>
        <p:nvSpPr>
          <p:cNvPr id="4" name="Footer Placeholder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en-US"/>
          </a:p>
        </p:txBody>
      </p:sp>
      <p:sp>
        <p:nvSpPr>
          <p:cNvPr id="5" name="Slide Number Placeholder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Slide Number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en-US" smtClean="0"/>
            </a:fld>
            <a:endParaRPr lang="en-US"/>
          </a:p>
        </p:txBody>
      </p:sp>
      <p:sp>
        <p:nvSpPr>
          <p:cNvPr id="4" name="Slide Image Placeho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номер слайда 1"/>
          <p:cNvSpPr/>
          <p:nvPr>
            <p:ph type="sldNum" sz="quarter" idx="2"/>
          </p:nvPr>
        </p:nvSpPr>
        <p:spPr/>
        <p:txBody>
          <a:bodyPr/>
          <a:p>
            <a:pPr lvl="0" algn="r"/>
            <a:fld id="{9A0DB2DC-4C9A-4742-B13C-FB6460FD3503}" type="slidenum">
              <a:rPr lang="ru-RU" sz="1200" dirty="0"/>
            </a:fld>
            <a:endParaRPr lang="ru-RU" sz="1200" dirty="0"/>
          </a:p>
        </p:txBody>
      </p:sp>
      <p:sp>
        <p:nvSpPr>
          <p:cNvPr id="39938" name="Замещающий образ слайда 39937"/>
          <p:cNvSpPr>
            <a:spLocks noRot="1" noTextEdit="1"/>
          </p:cNvSpPr>
          <p:nvPr>
            <p:ph type="sldImg"/>
          </p:nvPr>
        </p:nvSpPr>
        <p:spPr/>
      </p:sp>
      <p:sp>
        <p:nvSpPr>
          <p:cNvPr id="39939" name="Замещающий текст 39938"/>
          <p:cNvSpPr>
            <a:spLocks noGrp="1"/>
          </p:cNvSpPr>
          <p:nvPr>
            <p:ph type="body" idx="1"/>
          </p:nvPr>
        </p:nvSpPr>
        <p:spPr/>
        <p:txBody>
          <a:bodyPr/>
          <a:p>
            <a:pPr lvl="0"/>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номер слайда 1"/>
          <p:cNvSpPr/>
          <p:nvPr>
            <p:ph type="sldNum" sz="quarter" idx="2"/>
          </p:nvPr>
        </p:nvSpPr>
        <p:spPr/>
        <p:txBody>
          <a:bodyPr/>
          <a:p>
            <a:pPr lvl="0" algn="r"/>
            <a:fld id="{9A0DB2DC-4C9A-4742-B13C-FB6460FD3503}" type="slidenum">
              <a:rPr lang="ru-RU" sz="1200" dirty="0"/>
            </a:fld>
            <a:endParaRPr lang="ru-RU" sz="1200" dirty="0"/>
          </a:p>
        </p:txBody>
      </p:sp>
      <p:sp>
        <p:nvSpPr>
          <p:cNvPr id="33794" name="Замещающий образ слайда 33793"/>
          <p:cNvSpPr>
            <a:spLocks noRot="1" noTextEdit="1"/>
          </p:cNvSpPr>
          <p:nvPr>
            <p:ph type="sldImg"/>
          </p:nvPr>
        </p:nvSpPr>
        <p:spPr/>
      </p:sp>
      <p:sp>
        <p:nvSpPr>
          <p:cNvPr id="33795" name="Замещающий текст 33794"/>
          <p:cNvSpPr>
            <a:spLocks noGrp="1"/>
          </p:cNvSpPr>
          <p:nvPr>
            <p:ph type="body" idx="1"/>
          </p:nvPr>
        </p:nvSpPr>
        <p:spPr/>
        <p:txBody>
          <a:bodyPr/>
          <a:p>
            <a:pPr lvl="0"/>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номер слайда 1"/>
          <p:cNvSpPr/>
          <p:nvPr>
            <p:ph type="sldNum" sz="quarter" idx="2"/>
          </p:nvPr>
        </p:nvSpPr>
        <p:spPr/>
        <p:txBody>
          <a:bodyPr/>
          <a:p>
            <a:pPr lvl="0" algn="r"/>
            <a:fld id="{9A0DB2DC-4C9A-4742-B13C-FB6460FD3503}" type="slidenum">
              <a:rPr lang="ru-RU" sz="1200" dirty="0"/>
            </a:fld>
            <a:endParaRPr lang="ru-RU" sz="1200" dirty="0"/>
          </a:p>
        </p:txBody>
      </p:sp>
      <p:sp>
        <p:nvSpPr>
          <p:cNvPr id="41986" name="Замещающий образ слайда 41985"/>
          <p:cNvSpPr>
            <a:spLocks noRot="1" noTextEdit="1"/>
          </p:cNvSpPr>
          <p:nvPr>
            <p:ph type="sldImg"/>
          </p:nvPr>
        </p:nvSpPr>
        <p:spPr/>
      </p:sp>
      <p:sp>
        <p:nvSpPr>
          <p:cNvPr id="41987" name="Замещающий текст 41986"/>
          <p:cNvSpPr>
            <a:spLocks noGrp="1"/>
          </p:cNvSpPr>
          <p:nvPr>
            <p:ph type="body" idx="1"/>
          </p:nvPr>
        </p:nvSpPr>
        <p:spPr/>
        <p:txBody>
          <a:bodyPr/>
          <a:p>
            <a:pPr lvl="0"/>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номер слайда 1"/>
          <p:cNvSpPr/>
          <p:nvPr>
            <p:ph type="sldNum" sz="quarter" idx="2"/>
          </p:nvPr>
        </p:nvSpPr>
        <p:spPr/>
        <p:txBody>
          <a:bodyPr/>
          <a:p>
            <a:pPr lvl="0" algn="r"/>
            <a:fld id="{9A0DB2DC-4C9A-4742-B13C-FB6460FD3503}" type="slidenum">
              <a:rPr lang="ru-RU" sz="1200" dirty="0"/>
            </a:fld>
            <a:endParaRPr lang="ru-RU" sz="1200" dirty="0"/>
          </a:p>
        </p:txBody>
      </p:sp>
      <p:sp>
        <p:nvSpPr>
          <p:cNvPr id="12290" name="Замещающий образ слайда 12289"/>
          <p:cNvSpPr>
            <a:spLocks noRot="1" noTextEdit="1"/>
          </p:cNvSpPr>
          <p:nvPr>
            <p:ph type="sldImg"/>
          </p:nvPr>
        </p:nvSpPr>
        <p:spPr/>
      </p:sp>
      <p:sp>
        <p:nvSpPr>
          <p:cNvPr id="12291" name="Замещающий текст 12290"/>
          <p:cNvSpPr>
            <a:spLocks noGrp="1"/>
          </p:cNvSpPr>
          <p:nvPr>
            <p:ph type="body" idx="1"/>
          </p:nvPr>
        </p:nvSpPr>
        <p:spPr/>
        <p:txBody>
          <a:bodyPr/>
          <a:p>
            <a:pPr lvl="0"/>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образ слайда 1"/>
          <p:cNvSpPr/>
          <p:nvPr>
            <p:ph type="sldImg" idx="2"/>
          </p:nvPr>
        </p:nvSpPr>
        <p:spPr/>
      </p:sp>
      <p:sp>
        <p:nvSpPr>
          <p:cNvPr id="3" name="Замещающий текст 2"/>
          <p:cNvSpPr/>
          <p:nvPr>
            <p:ph type="body" idx="3"/>
          </p:nvPr>
        </p:nvSpPr>
        <p:spPr/>
        <p:txBody>
          <a:bodyPr/>
          <a:p>
            <a:endParaRPr lang="ru-RU"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22962"/>
            <a:ext cx="9144000" cy="2187001"/>
          </a:xfrm>
        </p:spPr>
        <p:txBody>
          <a:bodyPr anchor="b">
            <a:normAutofit/>
          </a:bodyPr>
          <a:lstStyle>
            <a:lvl1pPr algn="ctr">
              <a:lnSpc>
                <a:spcPct val="130000"/>
              </a:lnSpc>
              <a:defRPr sz="6000">
                <a:effectLst/>
                <a:latin typeface="Calibri Light" panose="020F0302020204030204"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Calibri Light" panose="020F0302020204030204" pitchFamily="34" charset="0"/>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0FBDFE-C587-4B4C-A407-44438C67B59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E70B2-8BF9-45C0-BB95-33D1B9D3A854}" type="slidenum">
              <a:rPr lang="en-US" smtClean="0"/>
            </a:fld>
            <a:endParaRPr lang="en-US"/>
          </a:p>
        </p:txBody>
      </p:sp>
      <p:sp>
        <p:nvSpPr>
          <p:cNvPr id="7" name="Content Placeholder 6"/>
          <p:cNvSpPr>
            <a:spLocks noGrp="1"/>
          </p:cNvSpPr>
          <p:nvPr>
            <p:ph sz="quarter" idx="13"/>
          </p:nvPr>
        </p:nvSpPr>
        <p:spPr>
          <a:xfrm>
            <a:off x="838200" y="551543"/>
            <a:ext cx="10515600" cy="5558971"/>
          </a:xfrm>
        </p:spPr>
        <p:txBody>
          <a:bodyPr/>
          <a:lstStyle/>
          <a:p>
            <a:pPr lvl="0"/>
            <a:r>
              <a:rPr lang="en-US" dirty="0">
                <a:sym typeface="+mn-ea"/>
              </a:rPr>
              <a:t>Click to edit Master text styles</a:t>
            </a:r>
            <a:endParaRPr lang="en-US" dirty="0"/>
          </a:p>
          <a:p>
            <a:pPr lvl="1"/>
            <a:r>
              <a:rPr lang="en-US" dirty="0">
                <a:sym typeface="+mn-ea"/>
              </a:rPr>
              <a:t>Second level</a:t>
            </a:r>
            <a:endParaRPr lang="en-US" dirty="0"/>
          </a:p>
          <a:p>
            <a:pPr lvl="2"/>
            <a:r>
              <a:rPr lang="en-US" dirty="0">
                <a:sym typeface="+mn-ea"/>
              </a:rPr>
              <a:t>Third level</a:t>
            </a:r>
            <a:endParaRPr lang="en-US" dirty="0"/>
          </a:p>
          <a:p>
            <a:pPr lvl="3"/>
            <a:r>
              <a:rPr lang="en-US" dirty="0">
                <a:sym typeface="+mn-ea"/>
              </a:rPr>
              <a:t>Fourth level</a:t>
            </a:r>
            <a:endParaRPr lang="en-US" dirty="0"/>
          </a:p>
          <a:p>
            <a:pPr lvl="4"/>
            <a:r>
              <a:rPr lang="en-US" dirty="0">
                <a:sym typeface="+mn-ea"/>
              </a:rPr>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hart" preserve="1">
  <p:cSld name="Заголовок и диаграмм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иаграмма 2"/>
          <p:cNvSpPr>
            <a:spLocks noGrp="1"/>
          </p:cNvSpPr>
          <p:nvPr>
            <p:ph type="chart" idx="1"/>
          </p:nvPr>
        </p:nvSpPr>
        <p:spPr/>
        <p:txBody>
          <a:bodyPr/>
          <a:lstStyle/>
          <a:p>
            <a:endParaRPr lang="ru-RU"/>
          </a:p>
        </p:txBody>
      </p:sp>
      <p:sp>
        <p:nvSpPr>
          <p:cNvPr id="4" name="Дата 3"/>
          <p:cNvSpPr>
            <a:spLocks noGrp="1"/>
          </p:cNvSpPr>
          <p:nvPr>
            <p:ph type="dt" sz="half" idx="10"/>
          </p:nvPr>
        </p:nvSpPr>
        <p:spPr/>
        <p:txBody>
          <a:bodyPr/>
          <a:lstStyle/>
          <a:p>
            <a:pPr lvl="0"/>
            <a:fld id="{BB962C8B-B14F-4D97-AF65-F5344CB8AC3E}" type="datetime1">
              <a:rPr lang="ru-RU"/>
            </a:fld>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9A0DB2DC-4C9A-4742-B13C-FB6460FD3503}" type="slidenum">
              <a:rPr lang="ru-RU"/>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Заголовок, схема или организационная диаграмм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Рисунок SmartArt 2"/>
          <p:cNvSpPr>
            <a:spLocks noGrp="1"/>
          </p:cNvSpPr>
          <p:nvPr>
            <p:ph type="pic" idx="1"/>
          </p:nvPr>
        </p:nvSpPr>
        <p:spPr/>
        <p:txBody>
          <a:bodyPr/>
          <a:lstStyle/>
          <a:p>
            <a:endParaRPr lang="ru-RU"/>
          </a:p>
        </p:txBody>
      </p:sp>
      <p:sp>
        <p:nvSpPr>
          <p:cNvPr id="4" name="Дата 3"/>
          <p:cNvSpPr>
            <a:spLocks noGrp="1"/>
          </p:cNvSpPr>
          <p:nvPr>
            <p:ph type="dt" sz="half" idx="10"/>
          </p:nvPr>
        </p:nvSpPr>
        <p:spPr/>
        <p:txBody>
          <a:bodyPr/>
          <a:lstStyle/>
          <a:p>
            <a:pPr lvl="0"/>
            <a:fld id="{BB962C8B-B14F-4D97-AF65-F5344CB8AC3E}" type="datetime1">
              <a:rPr lang="ru-RU"/>
            </a:fld>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9A0DB2DC-4C9A-4742-B13C-FB6460FD3503}" type="slidenum">
              <a:rPr lang="ru-RU"/>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Объект 3"/>
          <p:cNvSpPr>
            <a:spLocks noGrp="1"/>
          </p:cNvSpPr>
          <p:nvPr>
            <p:ph sz="quarter" idx="2"/>
          </p:nvPr>
        </p:nvSpPr>
        <p:spPr>
          <a:xfrm>
            <a:off x="6172200" y="1825625"/>
            <a:ext cx="5181600" cy="2098675"/>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5" name="Объект 4"/>
          <p:cNvSpPr>
            <a:spLocks noGrp="1"/>
          </p:cNvSpPr>
          <p:nvPr>
            <p:ph sz="quarter" idx="3"/>
          </p:nvPr>
        </p:nvSpPr>
        <p:spPr>
          <a:xfrm>
            <a:off x="6172200" y="4076700"/>
            <a:ext cx="5181600" cy="2100263"/>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6" name="Дата 5"/>
          <p:cNvSpPr>
            <a:spLocks noGrp="1"/>
          </p:cNvSpPr>
          <p:nvPr>
            <p:ph type="dt" sz="half" idx="10"/>
          </p:nvPr>
        </p:nvSpPr>
        <p:spPr/>
        <p:txBody>
          <a:bodyPr/>
          <a:lstStyle/>
          <a:p>
            <a:pPr lvl="0"/>
            <a:endParaRPr lang="ru-RU"/>
          </a:p>
        </p:txBody>
      </p:sp>
      <p:sp>
        <p:nvSpPr>
          <p:cNvPr id="7" name="Нижний колонтитул 6"/>
          <p:cNvSpPr>
            <a:spLocks noGrp="1"/>
          </p:cNvSpPr>
          <p:nvPr>
            <p:ph type="ftr" sz="quarter" idx="11"/>
          </p:nvPr>
        </p:nvSpPr>
        <p:spPr/>
        <p:txBody>
          <a:bodyPr/>
          <a:lstStyle/>
          <a:p>
            <a:pPr lvl="0"/>
            <a:endParaRPr lang="ru-RU"/>
          </a:p>
        </p:txBody>
      </p:sp>
      <p:sp>
        <p:nvSpPr>
          <p:cNvPr id="8" name="Номер слайда 7"/>
          <p:cNvSpPr>
            <a:spLocks noGrp="1"/>
          </p:cNvSpPr>
          <p:nvPr>
            <p:ph type="sldNum" sz="quarter" idx="12"/>
          </p:nvPr>
        </p:nvSpPr>
        <p:spPr/>
        <p:txBody>
          <a:bodyPr/>
          <a:lstStyle/>
          <a:p>
            <a:pPr lvl="0"/>
            <a:fld id="{9A0DB2DC-4C9A-4742-B13C-FB6460FD3503}" type="slidenum">
              <a:rPr lang="ru-RU"/>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325563"/>
          </a:xfrm>
        </p:spPr>
        <p:txBody>
          <a:bodyPr anchor="ctr" anchorCtr="0">
            <a:normAutofit/>
          </a:bodyPr>
          <a:lstStyle>
            <a:lvl1pPr>
              <a:defRPr sz="4400" b="1">
                <a:effectLst/>
                <a:latin typeface="Calibri Light" panose="020F03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latin typeface="Calibri Light" panose="020F0302020204030204" pitchFamily="34" charset="0"/>
                <a:cs typeface="Calibri Light" panose="020F0302020204030204" pitchFamily="34" charset="0"/>
              </a:defRPr>
            </a:lvl1pPr>
            <a:lvl2pPr>
              <a:defRPr sz="2400">
                <a:solidFill>
                  <a:schemeClr val="tx1">
                    <a:lumMod val="75000"/>
                    <a:lumOff val="25000"/>
                  </a:schemeClr>
                </a:solidFill>
                <a:latin typeface="Calibri Light" panose="020F0302020204030204" pitchFamily="34" charset="0"/>
                <a:cs typeface="Calibri Light" panose="020F0302020204030204" pitchFamily="34" charset="0"/>
              </a:defRPr>
            </a:lvl2pPr>
            <a:lvl3pPr>
              <a:defRPr sz="2000">
                <a:solidFill>
                  <a:schemeClr val="tx1">
                    <a:lumMod val="75000"/>
                    <a:lumOff val="25000"/>
                  </a:schemeClr>
                </a:solidFill>
                <a:latin typeface="Calibri Light" panose="020F0302020204030204" pitchFamily="34" charset="0"/>
                <a:cs typeface="Calibri Light" panose="020F0302020204030204" pitchFamily="34" charset="0"/>
              </a:defRPr>
            </a:lvl3pPr>
            <a:lvl4pPr>
              <a:defRPr sz="1800">
                <a:solidFill>
                  <a:schemeClr val="tx1">
                    <a:lumMod val="75000"/>
                    <a:lumOff val="25000"/>
                  </a:schemeClr>
                </a:solidFill>
                <a:latin typeface="Calibri Light" panose="020F0302020204030204" pitchFamily="34" charset="0"/>
                <a:cs typeface="Calibri Light" panose="020F0302020204030204" pitchFamily="34" charset="0"/>
              </a:defRPr>
            </a:lvl4pPr>
            <a:lvl5pPr>
              <a:defRPr sz="1800">
                <a:solidFill>
                  <a:schemeClr val="tx1">
                    <a:lumMod val="75000"/>
                    <a:lumOff val="25000"/>
                  </a:schemeClr>
                </a:solidFill>
                <a:latin typeface="Calibri Light" panose="020F0302020204030204" pitchFamily="34" charset="0"/>
                <a:cs typeface="Calibri Light" panose="020F0302020204030204" pitchFamily="34" charset="0"/>
              </a:defRPr>
            </a:lvl5pPr>
          </a:lstStyle>
          <a:p>
            <a:pPr lvl="0"/>
            <a:r>
              <a:rPr lang="en-US" dirty="0" smtClean="0"/>
              <a:t>Click to edit Master text styles</a:t>
            </a:r>
            <a:endParaRPr lang="en-US" dirty="0" smtClean="0"/>
          </a:p>
          <a:p>
            <a:pPr lvl="1"/>
            <a:r>
              <a:rPr lang="en-US" dirty="0"/>
              <a:t>Second level </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750945"/>
            <a:ext cx="9843135" cy="811530"/>
          </a:xfrm>
        </p:spPr>
        <p:txBody>
          <a:bodyPr anchor="b">
            <a:noAutofit/>
          </a:bodyPr>
          <a:lstStyle>
            <a:lvl1pPr>
              <a:defRPr sz="6000">
                <a:effectLst/>
              </a:defRPr>
            </a:lvl1pPr>
          </a:lstStyle>
          <a:p>
            <a:r>
              <a:rPr lang="en-US" dirty="0" smtClean="0">
                <a:sym typeface="+mn-ea"/>
              </a:rPr>
              <a:t>Click to edit Master title style</a:t>
            </a:r>
            <a:endParaRPr lang="en-US" dirty="0" smtClean="0">
              <a:sym typeface="+mn-ea"/>
            </a:endParaRPr>
          </a:p>
        </p:txBody>
      </p:sp>
      <p:sp>
        <p:nvSpPr>
          <p:cNvPr id="3" name="Text Placeholder 2"/>
          <p:cNvSpPr>
            <a:spLocks noGrp="1"/>
          </p:cNvSpPr>
          <p:nvPr>
            <p:ph type="body" idx="1"/>
          </p:nvPr>
        </p:nvSpPr>
        <p:spPr>
          <a:xfrm>
            <a:off x="831850" y="4610028"/>
            <a:ext cx="7321550" cy="647555"/>
          </a:xfrm>
        </p:spPr>
        <p:txBody>
          <a:bodyPr>
            <a:noAutofit/>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Slide Number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325563"/>
          </a:xfrm>
        </p:spPr>
        <p:txBody>
          <a:bodyPr>
            <a:normAutofit/>
          </a:bodyPr>
          <a:lstStyle>
            <a:lvl1pPr>
              <a:defRPr sz="4400" b="0" i="0">
                <a:effectLst/>
              </a:defRPr>
            </a:lvl1pPr>
          </a:lstStyle>
          <a:p>
            <a:r>
              <a:rPr lang="en-US" dirty="0" smtClean="0">
                <a:sym typeface="+mn-ea"/>
              </a:rPr>
              <a:t>Click to edit Master title style</a:t>
            </a:r>
            <a:endParaRPr lang="en-US" dirty="0"/>
          </a:p>
        </p:txBody>
      </p:sp>
      <p:sp>
        <p:nvSpPr>
          <p:cNvPr id="3" name="Content Placeholder 2"/>
          <p:cNvSpPr>
            <a:spLocks noGrp="1"/>
          </p:cNvSpPr>
          <p:nvPr>
            <p:ph sz="half" idx="1"/>
          </p:nvPr>
        </p:nvSpPr>
        <p:spPr>
          <a:xfrm>
            <a:off x="647700" y="1825625"/>
            <a:ext cx="5181600" cy="4351338"/>
          </a:xfrm>
        </p:spPr>
        <p:txBody>
          <a:bodyPr>
            <a:normAutofit/>
          </a:bodyPr>
          <a:lstStyle>
            <a:lvl1pPr>
              <a:lnSpc>
                <a:spcPct val="150000"/>
              </a:lnSpc>
              <a:defRPr sz="2800">
                <a:solidFill>
                  <a:schemeClr val="tx1">
                    <a:lumMod val="75000"/>
                    <a:lumOff val="25000"/>
                  </a:schemeClr>
                </a:solidFill>
                <a:latin typeface="Calibri Light" panose="020F0302020204030204" pitchFamily="34" charset="0"/>
                <a:cs typeface="Calibri Light" panose="020F0302020204030204" pitchFamily="34" charset="0"/>
              </a:defRPr>
            </a:lvl1pPr>
            <a:lvl2pPr>
              <a:lnSpc>
                <a:spcPct val="150000"/>
              </a:lnSpc>
              <a:defRPr sz="2400">
                <a:solidFill>
                  <a:schemeClr val="tx1">
                    <a:lumMod val="75000"/>
                    <a:lumOff val="25000"/>
                  </a:schemeClr>
                </a:solidFill>
                <a:latin typeface="Calibri Light" panose="020F0302020204030204" pitchFamily="34" charset="0"/>
                <a:cs typeface="Calibri Light" panose="020F0302020204030204" pitchFamily="34" charset="0"/>
              </a:defRPr>
            </a:lvl2pPr>
            <a:lvl3pPr>
              <a:lnSpc>
                <a:spcPct val="150000"/>
              </a:lnSpc>
              <a:defRPr sz="2000">
                <a:solidFill>
                  <a:schemeClr val="tx1">
                    <a:lumMod val="75000"/>
                    <a:lumOff val="25000"/>
                  </a:schemeClr>
                </a:solidFill>
                <a:latin typeface="Calibri Light" panose="020F0302020204030204" pitchFamily="34" charset="0"/>
                <a:cs typeface="Calibri Light" panose="020F0302020204030204" pitchFamily="34" charset="0"/>
              </a:defRPr>
            </a:lvl3pPr>
            <a:lvl4pPr>
              <a:lnSpc>
                <a:spcPct val="150000"/>
              </a:lnSpc>
              <a:defRPr sz="1800">
                <a:solidFill>
                  <a:schemeClr val="tx1">
                    <a:lumMod val="75000"/>
                    <a:lumOff val="25000"/>
                  </a:schemeClr>
                </a:solidFill>
                <a:latin typeface="Calibri Light" panose="020F0302020204030204" pitchFamily="34" charset="0"/>
                <a:cs typeface="Calibri Light" panose="020F0302020204030204" pitchFamily="34" charset="0"/>
              </a:defRPr>
            </a:lvl4pPr>
            <a:lvl5pPr>
              <a:lnSpc>
                <a:spcPct val="150000"/>
              </a:lnSpc>
              <a:defRPr sz="1800">
                <a:solidFill>
                  <a:schemeClr val="tx1">
                    <a:lumMod val="75000"/>
                    <a:lumOff val="25000"/>
                  </a:schemeClr>
                </a:solidFill>
                <a:latin typeface="Calibri Light" panose="020F0302020204030204" pitchFamily="34" charset="0"/>
                <a:cs typeface="Calibri Light" panose="020F030202020403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981700" y="1825625"/>
            <a:ext cx="5181600" cy="4351338"/>
          </a:xfrm>
        </p:spPr>
        <p:txBody>
          <a:bodyPr>
            <a:normAutofit/>
          </a:bodyPr>
          <a:lstStyle>
            <a:lvl1pPr>
              <a:lnSpc>
                <a:spcPct val="150000"/>
              </a:lnSpc>
              <a:defRPr kumimoji="0" lang="en-US" sz="2800" b="0" i="0" u="none" strike="noStrike" kern="1200" cap="none" spc="0" normalizeH="0" baseline="0" noProof="1" dirty="0">
                <a:solidFill>
                  <a:schemeClr val="tx1">
                    <a:lumMod val="75000"/>
                    <a:lumOff val="25000"/>
                  </a:schemeClr>
                </a:solidFill>
                <a:latin typeface="Calibri Light" panose="020F0302020204030204" pitchFamily="34" charset="0"/>
                <a:ea typeface="+mn-ea"/>
                <a:cs typeface="+mn-cs"/>
              </a:defRPr>
            </a:lvl1pPr>
            <a:lvl2pPr>
              <a:lnSpc>
                <a:spcPct val="150000"/>
              </a:lnSpc>
              <a:defRPr sz="2400">
                <a:solidFill>
                  <a:schemeClr val="tx1">
                    <a:lumMod val="75000"/>
                    <a:lumOff val="25000"/>
                  </a:schemeClr>
                </a:solidFill>
              </a:defRPr>
            </a:lvl2pPr>
            <a:lvl3pPr>
              <a:lnSpc>
                <a:spcPct val="150000"/>
              </a:lnSpc>
              <a:defRPr sz="2000">
                <a:solidFill>
                  <a:schemeClr val="tx1">
                    <a:lumMod val="75000"/>
                    <a:lumOff val="25000"/>
                  </a:schemeClr>
                </a:solidFill>
              </a:defRPr>
            </a:lvl3pPr>
            <a:lvl4pPr>
              <a:lnSpc>
                <a:spcPct val="150000"/>
              </a:lnSpc>
              <a:defRPr sz="2000">
                <a:solidFill>
                  <a:schemeClr val="tx1">
                    <a:lumMod val="75000"/>
                    <a:lumOff val="25000"/>
                  </a:schemeClr>
                </a:solidFill>
              </a:defRPr>
            </a:lvl4pPr>
            <a:lvl5pPr>
              <a:lnSpc>
                <a:spcPct val="150000"/>
              </a:lnSpc>
              <a:defRPr sz="2000">
                <a:solidFill>
                  <a:schemeClr val="tx1">
                    <a:lumMod val="75000"/>
                    <a:lumOff val="25000"/>
                  </a:schemeClr>
                </a:solidFill>
              </a:defRPr>
            </a:lvl5pPr>
          </a:lstStyle>
          <a:p>
            <a:pPr lvl="0"/>
            <a:r>
              <a:rPr lang="en-US" dirty="0"/>
              <a:t>Click to edit Master text styles</a:t>
            </a:r>
            <a:endParaRPr lang="en-US" dirty="0"/>
          </a:p>
          <a:p>
            <a:pPr lvl="1"/>
            <a:r>
              <a:rPr lang="en-US" dirty="0">
                <a:sym typeface="+mn-ea"/>
              </a:rPr>
              <a:t>Second level</a:t>
            </a:r>
            <a:endParaRPr lang="en-US" dirty="0"/>
          </a:p>
          <a:p>
            <a:pPr lvl="2"/>
            <a:r>
              <a:rPr lang="en-US" dirty="0">
                <a:sym typeface="+mn-ea"/>
              </a:rPr>
              <a:t>Third level</a:t>
            </a:r>
            <a:endParaRPr lang="en-US" dirty="0"/>
          </a:p>
          <a:p>
            <a:pPr lvl="3"/>
            <a:r>
              <a:rPr lang="en-US" dirty="0">
                <a:sym typeface="+mn-ea"/>
              </a:rPr>
              <a:t>Fourth level</a:t>
            </a:r>
            <a:endParaRPr lang="en-US" dirty="0"/>
          </a:p>
          <a:p>
            <a:pPr lvl="4"/>
            <a:r>
              <a:rPr lang="en-US" dirty="0">
                <a:sym typeface="+mn-ea"/>
              </a:rPr>
              <a:t>Fifth level</a:t>
            </a:r>
            <a:endParaRPr lang="en-US" dirty="0"/>
          </a:p>
        </p:txBody>
      </p:sp>
      <p:sp>
        <p:nvSpPr>
          <p:cNvPr id="5" name="Date Placeholder 4"/>
          <p:cNvSpPr>
            <a:spLocks noGrp="1"/>
          </p:cNvSpPr>
          <p:nvPr>
            <p:ph type="dt" sz="half" idx="10"/>
          </p:nvPr>
        </p:nvSpPr>
        <p:spPr/>
        <p:txBody>
          <a:bodyPr/>
          <a:lstStyle/>
          <a:p>
            <a:fld id="{760FBDFE-C587-4B4C-A407-44438C67B59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sz="4400"/>
            </a:lvl1pPr>
          </a:lstStyle>
          <a:p>
            <a:r>
              <a:rPr lang="en-US" dirty="0" smtClean="0">
                <a:sym typeface="+mn-ea"/>
              </a:rPr>
              <a:t>Click to edit Master title style</a:t>
            </a:r>
            <a:endParaRPr lang="en-US"/>
          </a:p>
        </p:txBody>
      </p:sp>
      <p:sp>
        <p:nvSpPr>
          <p:cNvPr id="3" name="Text Placeholder 2"/>
          <p:cNvSpPr>
            <a:spLocks noGrp="1"/>
          </p:cNvSpPr>
          <p:nvPr>
            <p:ph type="body" idx="1"/>
          </p:nvPr>
        </p:nvSpPr>
        <p:spPr>
          <a:xfrm>
            <a:off x="839788" y="1744961"/>
            <a:ext cx="5157787" cy="823912"/>
          </a:xfrm>
        </p:spPr>
        <p:txBody>
          <a:bodyPr anchor="b"/>
          <a:lstStyle>
            <a:lvl1pPr marL="0" indent="0">
              <a:buNone/>
              <a:defRPr sz="2400" b="1">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839788" y="2615609"/>
            <a:ext cx="5157787" cy="357405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内容占位符 5"/>
          <p:cNvSpPr>
            <a:spLocks noGrp="1"/>
          </p:cNvSpPr>
          <p:nvPr>
            <p:ph sz="quarter" idx="4"/>
          </p:nvPr>
        </p:nvSpPr>
        <p:spPr>
          <a:xfrm>
            <a:off x="6172200" y="2615609"/>
            <a:ext cx="5183188" cy="3574054"/>
          </a:xfrm>
        </p:spPr>
        <p:txBody>
          <a:bodyPr/>
          <a:lstStyle/>
          <a:p>
            <a:pPr lvl="0"/>
            <a:r>
              <a:rPr lang="en-US" dirty="0">
                <a:sym typeface="+mn-ea"/>
              </a:rPr>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760FBDFE-C587-4B4C-A407-44438C67B59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lvl1pPr algn="ctr">
              <a:defRPr sz="4400" b="0">
                <a:effectLst/>
                <a:latin typeface="Calibri Light" panose="020F0302020204030204" pitchFamily="34" charset="0"/>
                <a:cs typeface="Calibri Light" panose="020F0302020204030204" pitchFamily="34" charset="0"/>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760FBDFE-C587-4B4C-A407-44438C67B59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6747" y="127000"/>
            <a:ext cx="4165200" cy="1600200"/>
          </a:xfrm>
        </p:spPr>
        <p:txBody>
          <a:bodyPr anchor="ctr" anchorCtr="0">
            <a:normAutofit/>
          </a:bodyPr>
          <a:lstStyle>
            <a:lvl1pPr>
              <a:defRPr sz="3200" b="0">
                <a:effectLst/>
                <a:latin typeface="Calibri Light" panose="020F0302020204030204" pitchFamily="34" charset="0"/>
                <a:cs typeface="Calibri Light" panose="020F0302020204030204" pitchFamily="34" charset="0"/>
              </a:defRPr>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9EFD9D74-47D9-4702-A33C-335B63B48DB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BC47A4-756D-490B-A52F-7D9E2C9FC05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4484" y="365125"/>
            <a:ext cx="1529316" cy="5811838"/>
          </a:xfrm>
        </p:spPr>
        <p:txBody>
          <a:bodyPr vert="eaVert">
            <a:normAutofit/>
          </a:bodyPr>
          <a:lstStyle>
            <a:lvl1pPr>
              <a:defRPr sz="4400"/>
            </a:lvl1pPr>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8879958"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a:p>
          <a:p>
            <a:pPr lvl="3"/>
            <a:r>
              <a:rPr lang="en-US" dirty="0" smtClean="0"/>
              <a:t>Fourth level</a:t>
            </a:r>
            <a:endParaRPr lang="en-US" dirty="0"/>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baseline="0">
                <a:solidFill>
                  <a:schemeClr val="tx1">
                    <a:tint val="75000"/>
                  </a:schemeClr>
                </a:solidFill>
              </a:defRPr>
            </a:lvl1pPr>
          </a:lstStyle>
          <a:p>
            <a:fld id="{760FBDFE-C587-4B4C-A407-44438C67B59E}"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Calibri Light" panose="020F0302020204030204" pitchFamily="34" charset="0"/>
                <a:cs typeface="Calibri Light" panose="020F030202020403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Calibri Light" panose="020F0302020204030204" pitchFamily="34" charset="0"/>
                <a:cs typeface="Calibri Light" panose="020F0302020204030204" pitchFamily="34" charset="0"/>
              </a:defRPr>
            </a:lvl1pPr>
          </a:lstStyle>
          <a:p>
            <a:fld id="{49AE70B2-8BF9-45C0-BB95-33D1B9D3A85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000" kern="1200">
          <a:solidFill>
            <a:schemeClr val="tx1"/>
          </a:solidFill>
          <a:latin typeface="Calibri Light" panose="020F0302020204030204" pitchFamily="34" charset="0"/>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b="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effectLst/>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effectLst/>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effectLst/>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png"/><Relationship Id="rId3" Type="http://schemas.openxmlformats.org/officeDocument/2006/relationships/image" Target="file:///C:\Users\polyd\AppData\Local\Temp\wps\INetCache\632e16332b33640e1996d57c7d5f474c" TargetMode="External"/><Relationship Id="rId2" Type="http://schemas.openxmlformats.org/officeDocument/2006/relationships/image" Target="../media/image9.jpe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2.emf"/><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image" Target="../media/image18.wmf"/><Relationship Id="rId2" Type="http://schemas.openxmlformats.org/officeDocument/2006/relationships/image" Target="../media/image17.png"/><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emf"/></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em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85" y="1322705"/>
            <a:ext cx="11496675" cy="2186940"/>
          </a:xfrm>
        </p:spPr>
        <p:txBody>
          <a:bodyPr>
            <a:normAutofit fontScale="90000"/>
            <a:scene3d>
              <a:camera prst="orthographicFront"/>
              <a:lightRig rig="threePt" dir="t"/>
            </a:scene3d>
          </a:bodyPr>
          <a:lstStyle/>
          <a:p>
            <a:r>
              <a:rPr lang="en-US" sz="4445" b="1">
                <a:solidFill>
                  <a:schemeClr val="tx1"/>
                </a:solidFill>
                <a:effectLst>
                  <a:outerShdw blurRad="38100" dist="19050" dir="2700000" algn="tl" rotWithShape="0">
                    <a:schemeClr val="dk1">
                      <a:alpha val="40000"/>
                    </a:schemeClr>
                  </a:outerShdw>
                </a:effectLst>
              </a:rPr>
              <a:t>Организация мониторинга гидробиологических систем в Кандалакшском заповеднике: </a:t>
            </a:r>
            <a:endParaRPr lang="en-US" sz="4445" b="1">
              <a:solidFill>
                <a:schemeClr val="tx1"/>
              </a:solidFill>
              <a:effectLst>
                <a:outerShdw blurRad="38100" dist="19050" dir="2700000" algn="tl" rotWithShape="0">
                  <a:schemeClr val="dk1">
                    <a:alpha val="40000"/>
                  </a:schemeClr>
                </a:outerShdw>
              </a:effectLst>
            </a:endParaRPr>
          </a:p>
        </p:txBody>
      </p:sp>
      <p:sp>
        <p:nvSpPr>
          <p:cNvPr id="5" name="Subtitle 4"/>
          <p:cNvSpPr>
            <a:spLocks noGrp="1"/>
          </p:cNvSpPr>
          <p:nvPr>
            <p:ph type="subTitle" idx="1"/>
          </p:nvPr>
        </p:nvSpPr>
        <p:spPr/>
        <p:txBody>
          <a:bodyPr/>
          <a:lstStyle/>
          <a:p>
            <a:r>
              <a:rPr lang="en-US">
                <a:sym typeface="+mn-ea"/>
              </a:rPr>
              <a:t>теория, примеры и работа над ошибками</a:t>
            </a:r>
            <a:endParaRPr lang="en-US"/>
          </a:p>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2120880" cy="1325880"/>
          </a:xfrm>
        </p:spPr>
        <p:txBody>
          <a:bodyPr>
            <a:normAutofit fontScale="90000"/>
          </a:bodyPr>
          <a:p>
            <a:r>
              <a:rPr lang="ru-RU" altLang="ru-RU"/>
              <a:t>Обилие сеглеток и взрослых особей </a:t>
            </a:r>
            <a:br>
              <a:rPr lang="ru-RU" altLang="ru-RU"/>
            </a:br>
            <a:r>
              <a:rPr lang="en-US" altLang="ru-RU" i="1"/>
              <a:t>Semibalanus balanoides</a:t>
            </a:r>
            <a:endParaRPr lang="en-US" altLang="ru-RU" i="1"/>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5" name="Овал 4"/>
          <p:cNvSpPr/>
          <p:nvPr/>
        </p:nvSpPr>
        <p:spPr>
          <a:xfrm>
            <a:off x="4130040" y="387985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6" name="Овал 5"/>
          <p:cNvSpPr/>
          <p:nvPr/>
        </p:nvSpPr>
        <p:spPr>
          <a:xfrm>
            <a:off x="4130040" y="408559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7" name="Овал 6"/>
          <p:cNvSpPr/>
          <p:nvPr/>
        </p:nvSpPr>
        <p:spPr>
          <a:xfrm>
            <a:off x="3945890" y="404177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8" name="Овал 7"/>
          <p:cNvSpPr/>
          <p:nvPr/>
        </p:nvSpPr>
        <p:spPr>
          <a:xfrm>
            <a:off x="3902710" y="376237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2120880" cy="1325880"/>
          </a:xfrm>
        </p:spPr>
        <p:txBody>
          <a:bodyPr>
            <a:normAutofit fontScale="90000"/>
          </a:bodyPr>
          <a:p>
            <a:r>
              <a:rPr lang="ru-RU" altLang="ru-RU"/>
              <a:t>Обилие и размерно-возрастаня структура хищных улиток </a:t>
            </a:r>
            <a:r>
              <a:rPr lang="en-US" altLang="ru-RU" i="1"/>
              <a:t>Amauropsis islandica</a:t>
            </a:r>
            <a:endParaRPr lang="en-US" altLang="ru-RU" i="1"/>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6" name="Овал 5"/>
          <p:cNvSpPr/>
          <p:nvPr/>
        </p:nvSpPr>
        <p:spPr>
          <a:xfrm>
            <a:off x="4130040" y="408559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3" name="Овал 2"/>
          <p:cNvSpPr/>
          <p:nvPr/>
        </p:nvSpPr>
        <p:spPr>
          <a:xfrm>
            <a:off x="4439920" y="469265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1714480" cy="1325880"/>
          </a:xfrm>
        </p:spPr>
        <p:txBody>
          <a:bodyPr>
            <a:noAutofit/>
          </a:bodyPr>
          <a:p>
            <a:r>
              <a:rPr lang="ru-RU" altLang="ru-RU" sz="2800"/>
              <a:t>Структура популяций массовых видов сублиторали в районе прохождения фарватера в Западной Ряжковой Салме</a:t>
            </a:r>
            <a:endParaRPr lang="ru-RU" altLang="ru-RU" sz="2800"/>
          </a:p>
        </p:txBody>
      </p:sp>
      <p:sp>
        <p:nvSpPr>
          <p:cNvPr id="3" name="Замещающее содержимое 2"/>
          <p:cNvSpPr>
            <a:spLocks noGrp="1"/>
          </p:cNvSpPr>
          <p:nvPr>
            <p:ph idx="1"/>
          </p:nvPr>
        </p:nvSpPr>
        <p:spPr/>
        <p:txBody>
          <a:bodyPr/>
          <a:p>
            <a:endParaRPr lang="ru-RU" altLang="en-US"/>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6" name="Овал 5"/>
          <p:cNvSpPr/>
          <p:nvPr/>
        </p:nvSpPr>
        <p:spPr>
          <a:xfrm>
            <a:off x="4109720" y="446151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2120880" cy="1325880"/>
          </a:xfrm>
        </p:spPr>
        <p:txBody>
          <a:bodyPr>
            <a:normAutofit fontScale="90000"/>
          </a:bodyPr>
          <a:p>
            <a:r>
              <a:rPr lang="ru-RU" altLang="ru-RU"/>
              <a:t>Соленость, температура воды и воздуха в летние месяцы в Южной губе о. Ряжкова</a:t>
            </a:r>
            <a:endParaRPr lang="en-US" altLang="ru-RU" i="1"/>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6" name="Овал 5"/>
          <p:cNvSpPr/>
          <p:nvPr/>
        </p:nvSpPr>
        <p:spPr>
          <a:xfrm>
            <a:off x="4130040" y="408559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833755"/>
          </a:xfrm>
        </p:spPr>
        <p:txBody>
          <a:bodyPr/>
          <a:p>
            <a:r>
              <a:rPr lang="ru-RU" altLang="en-US" sz="3600"/>
              <a:t>Мониторинг - это очень дорого...</a:t>
            </a:r>
            <a:endParaRPr lang="ru-RU" altLang="en-US" sz="3600"/>
          </a:p>
        </p:txBody>
      </p:sp>
      <p:pic>
        <p:nvPicPr>
          <p:cNvPr id="4" name="Замещающее содержимое 3"/>
          <p:cNvPicPr>
            <a:picLocks noChangeAspect="1"/>
          </p:cNvPicPr>
          <p:nvPr>
            <p:ph idx="1"/>
          </p:nvPr>
        </p:nvPicPr>
        <p:blipFill>
          <a:blip r:embed="rId1"/>
          <a:srcRect l="18511" t="14980" r="38212" b="7427"/>
          <a:stretch>
            <a:fillRect/>
          </a:stretch>
        </p:blipFill>
        <p:spPr>
          <a:xfrm>
            <a:off x="6621780" y="1328420"/>
            <a:ext cx="5482590" cy="5529580"/>
          </a:xfrm>
          <a:prstGeom prst="rect">
            <a:avLst/>
          </a:prstGeom>
        </p:spPr>
      </p:pic>
      <p:sp>
        <p:nvSpPr>
          <p:cNvPr id="5" name="Текстовое поле 4"/>
          <p:cNvSpPr txBox="1"/>
          <p:nvPr/>
        </p:nvSpPr>
        <p:spPr>
          <a:xfrm>
            <a:off x="205740" y="913130"/>
            <a:ext cx="6160770" cy="3415030"/>
          </a:xfrm>
          <a:prstGeom prst="rect">
            <a:avLst/>
          </a:prstGeom>
          <a:noFill/>
        </p:spPr>
        <p:txBody>
          <a:bodyPr wrap="square" rtlCol="0" anchor="t">
            <a:spAutoFit/>
          </a:bodyPr>
          <a:p>
            <a:r>
              <a:rPr lang="ru-RU" sz="2400">
                <a:sym typeface="+mn-ea"/>
              </a:rPr>
              <a:t>Гидробиологические мониторинги на Белом море</a:t>
            </a:r>
            <a:endParaRPr lang="ru-RU" sz="2400">
              <a:sym typeface="+mn-ea"/>
            </a:endParaRPr>
          </a:p>
          <a:p>
            <a:endParaRPr lang="ru-RU" sz="2400">
              <a:sym typeface="+mn-ea"/>
            </a:endParaRPr>
          </a:p>
          <a:p>
            <a:r>
              <a:rPr lang="ru-RU" sz="2400">
                <a:sym typeface="+mn-ea"/>
              </a:rPr>
              <a:t>КГПЗ - 4 публикации (20 - 30 лет наблюдений)</a:t>
            </a:r>
            <a:endParaRPr lang="ru-RU" sz="2400">
              <a:sym typeface="+mn-ea"/>
            </a:endParaRPr>
          </a:p>
          <a:p>
            <a:endParaRPr lang="ru-RU" sz="2400">
              <a:sym typeface="+mn-ea"/>
            </a:endParaRPr>
          </a:p>
          <a:p>
            <a:r>
              <a:rPr lang="ru-RU" sz="2400">
                <a:sym typeface="+mn-ea"/>
              </a:rPr>
              <a:t>ЗИН РАН - </a:t>
            </a:r>
            <a:endParaRPr lang="ru-RU" sz="2400">
              <a:sym typeface="+mn-ea"/>
            </a:endParaRPr>
          </a:p>
          <a:p>
            <a:r>
              <a:rPr lang="ru-RU" sz="2400">
                <a:sym typeface="+mn-ea"/>
              </a:rPr>
              <a:t>	5 публикаций (планктон, более 60 лет)</a:t>
            </a:r>
            <a:r>
              <a:rPr lang="en-US" altLang="ru-RU" sz="2400">
                <a:sym typeface="+mn-ea"/>
              </a:rPr>
              <a:t> </a:t>
            </a:r>
            <a:endParaRPr lang="en-US" altLang="ru-RU" sz="2400">
              <a:sym typeface="+mn-ea"/>
            </a:endParaRPr>
          </a:p>
          <a:p>
            <a:r>
              <a:rPr lang="ru-RU" altLang="en-US" sz="2400">
                <a:sym typeface="+mn-ea"/>
              </a:rPr>
              <a:t>	</a:t>
            </a:r>
            <a:r>
              <a:rPr lang="en-US" altLang="ru-RU" sz="2400">
                <a:sym typeface="+mn-ea"/>
              </a:rPr>
              <a:t>3 </a:t>
            </a:r>
            <a:r>
              <a:rPr lang="ru-RU" altLang="en-US" sz="2400">
                <a:sym typeface="+mn-ea"/>
              </a:rPr>
              <a:t>публикации (бентос, более 30 лет)</a:t>
            </a:r>
            <a:endParaRPr lang="ru-RU" sz="2400">
              <a:sym typeface="+mn-ea"/>
            </a:endParaRPr>
          </a:p>
          <a:p>
            <a:endParaRPr lang="ru-RU" sz="2400">
              <a:sym typeface="+mn-ea"/>
            </a:endParaRPr>
          </a:p>
        </p:txBody>
      </p:sp>
      <p:sp>
        <p:nvSpPr>
          <p:cNvPr id="6" name="Текстовое поле 5"/>
          <p:cNvSpPr txBox="1"/>
          <p:nvPr/>
        </p:nvSpPr>
        <p:spPr>
          <a:xfrm>
            <a:off x="6609080" y="568325"/>
            <a:ext cx="5495290" cy="645160"/>
          </a:xfrm>
          <a:prstGeom prst="rect">
            <a:avLst/>
          </a:prstGeom>
          <a:noFill/>
        </p:spPr>
        <p:txBody>
          <a:bodyPr wrap="square" rtlCol="0">
            <a:spAutoFit/>
          </a:bodyPr>
          <a:p>
            <a:r>
              <a:rPr lang="ru-RU" altLang="en-US"/>
              <a:t>Пример: Динамика планктонных копепод (мониторинг ЗИН РАН, </a:t>
            </a:r>
            <a:r>
              <a:rPr lang="en-US" altLang="en-US"/>
              <a:t>Usov et al., 2021</a:t>
            </a:r>
            <a:r>
              <a:rPr lang="ru-RU" altLang="en-US"/>
              <a:t>) </a:t>
            </a:r>
            <a:endParaRPr lang="ru-RU"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a:t>Зачем?</a:t>
            </a:r>
            <a:endParaRPr lang="ru-RU" altLang="en-US"/>
          </a:p>
        </p:txBody>
      </p:sp>
      <p:sp>
        <p:nvSpPr>
          <p:cNvPr id="3" name="Замещающее содержимое 2"/>
          <p:cNvSpPr>
            <a:spLocks noGrp="1"/>
          </p:cNvSpPr>
          <p:nvPr>
            <p:ph idx="1"/>
          </p:nvPr>
        </p:nvSpPr>
        <p:spPr/>
        <p:txBody>
          <a:bodyPr/>
          <a:p>
            <a:r>
              <a:rPr lang="ru-RU" altLang="en-US"/>
              <a:t>1. Для отслеживания состояния систем, с целью фиксации актов их нарушения, оценки последствий нарушений и прогнозов развития событий.</a:t>
            </a:r>
            <a:endParaRPr lang="ru-RU" altLang="en-US"/>
          </a:p>
          <a:p>
            <a:endParaRPr lang="ru-RU" altLang="en-US"/>
          </a:p>
          <a:p>
            <a:r>
              <a:rPr lang="ru-RU" altLang="en-US"/>
              <a:t>2. Для решения фундаментальных экологичеких задач (механизмы динамики популяций и сообществ). </a:t>
            </a:r>
            <a:endParaRPr lang="ru-RU"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ctrTitle"/>
          </p:nvPr>
        </p:nvSpPr>
        <p:spPr>
          <a:xfrm>
            <a:off x="1524000" y="1922402"/>
            <a:ext cx="9144000" cy="2187001"/>
          </a:xfrm>
        </p:spPr>
        <p:txBody>
          <a:bodyPr>
            <a:normAutofit fontScale="90000"/>
          </a:bodyPr>
          <a:p>
            <a:r>
              <a:rPr lang="ru-RU" altLang="en-US"/>
              <a:t>Мониторинг, как инструмент отслеживания потенциальных экзогенных воздействий</a:t>
            </a:r>
            <a:endParaRPr lang="ru-RU"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17220" y="-12065"/>
            <a:ext cx="10515600" cy="1264920"/>
          </a:xfrm>
        </p:spPr>
        <p:txBody>
          <a:bodyPr>
            <a:normAutofit/>
          </a:bodyPr>
          <a:p>
            <a:r>
              <a:rPr lang="ru-RU" altLang="en-US">
                <a:sym typeface="+mn-ea"/>
              </a:rPr>
              <a:t>Экзогенные или эндогенные изменения?</a:t>
            </a:r>
            <a:endParaRPr lang="ru-RU" altLang="en-US"/>
          </a:p>
        </p:txBody>
      </p:sp>
      <p:sp>
        <p:nvSpPr>
          <p:cNvPr id="9" name="Текстовое поле 8"/>
          <p:cNvSpPr txBox="1"/>
          <p:nvPr/>
        </p:nvSpPr>
        <p:spPr>
          <a:xfrm>
            <a:off x="1431925" y="4566285"/>
            <a:ext cx="3108960" cy="645160"/>
          </a:xfrm>
          <a:prstGeom prst="rect">
            <a:avLst/>
          </a:prstGeom>
          <a:noFill/>
        </p:spPr>
        <p:txBody>
          <a:bodyPr wrap="square" rtlCol="0">
            <a:spAutoFit/>
          </a:bodyPr>
          <a:p>
            <a:pPr algn="ctr"/>
            <a:r>
              <a:rPr lang="ru-RU" altLang="en-US" sz="3600"/>
              <a:t>Время</a:t>
            </a:r>
            <a:endParaRPr lang="ru-RU" altLang="en-US" sz="3600"/>
          </a:p>
        </p:txBody>
      </p:sp>
      <p:grpSp>
        <p:nvGrpSpPr>
          <p:cNvPr id="12" name="Группа 11"/>
          <p:cNvGrpSpPr/>
          <p:nvPr/>
        </p:nvGrpSpPr>
        <p:grpSpPr>
          <a:xfrm>
            <a:off x="1295400" y="1544320"/>
            <a:ext cx="3199765" cy="2914943"/>
            <a:chOff x="2040" y="2432"/>
            <a:chExt cx="10151" cy="5936"/>
          </a:xfrm>
        </p:grpSpPr>
        <p:cxnSp>
          <p:nvCxnSpPr>
            <p:cNvPr id="4" name="Прямая со стрелкой 3"/>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6" name="Полилиния 5"/>
            <p:cNvSpPr/>
            <p:nvPr/>
          </p:nvSpPr>
          <p:spPr>
            <a:xfrm>
              <a:off x="2473" y="2473"/>
              <a:ext cx="9718" cy="2865"/>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sp>
        <p:nvSpPr>
          <p:cNvPr id="11" name="Текстовое поле 10"/>
          <p:cNvSpPr txBox="1"/>
          <p:nvPr/>
        </p:nvSpPr>
        <p:spPr>
          <a:xfrm rot="16200000">
            <a:off x="-1506855" y="2755265"/>
            <a:ext cx="4770120" cy="521970"/>
          </a:xfrm>
          <a:prstGeom prst="rect">
            <a:avLst/>
          </a:prstGeom>
          <a:noFill/>
        </p:spPr>
        <p:txBody>
          <a:bodyPr wrap="square" rtlCol="0">
            <a:spAutoFit/>
          </a:bodyPr>
          <a:p>
            <a:pPr algn="ctr"/>
            <a:r>
              <a:rPr lang="ru-RU" altLang="en-US" sz="2800"/>
              <a:t>Значение показателя</a:t>
            </a:r>
            <a:endParaRPr lang="ru-RU" altLang="en-US" sz="2800"/>
          </a:p>
        </p:txBody>
      </p:sp>
      <p:grpSp>
        <p:nvGrpSpPr>
          <p:cNvPr id="13" name="Группа 12"/>
          <p:cNvGrpSpPr/>
          <p:nvPr/>
        </p:nvGrpSpPr>
        <p:grpSpPr>
          <a:xfrm>
            <a:off x="7335520" y="1543685"/>
            <a:ext cx="3199765" cy="2914943"/>
            <a:chOff x="2040" y="2432"/>
            <a:chExt cx="10151" cy="5936"/>
          </a:xfrm>
        </p:grpSpPr>
        <p:cxnSp>
          <p:nvCxnSpPr>
            <p:cNvPr id="14" name="Прямая со стрелкой 13"/>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16" name="Полилиния 15"/>
            <p:cNvSpPr/>
            <p:nvPr/>
          </p:nvSpPr>
          <p:spPr>
            <a:xfrm flipV="1">
              <a:off x="2473" y="5339"/>
              <a:ext cx="9718" cy="2471"/>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sp>
        <p:nvSpPr>
          <p:cNvPr id="17" name="Текстовое поле 16"/>
          <p:cNvSpPr txBox="1"/>
          <p:nvPr/>
        </p:nvSpPr>
        <p:spPr>
          <a:xfrm>
            <a:off x="7373620" y="4622800"/>
            <a:ext cx="3108960" cy="645160"/>
          </a:xfrm>
          <a:prstGeom prst="rect">
            <a:avLst/>
          </a:prstGeom>
          <a:noFill/>
        </p:spPr>
        <p:txBody>
          <a:bodyPr wrap="square" rtlCol="0">
            <a:spAutoFit/>
          </a:bodyPr>
          <a:p>
            <a:pPr algn="ctr"/>
            <a:r>
              <a:rPr lang="ru-RU" altLang="en-US" sz="3600"/>
              <a:t>Время</a:t>
            </a:r>
            <a:endParaRPr lang="ru-RU" altLang="en-US" sz="3600"/>
          </a:p>
        </p:txBody>
      </p:sp>
      <p:sp>
        <p:nvSpPr>
          <p:cNvPr id="18" name="Текстовое поле 17"/>
          <p:cNvSpPr txBox="1"/>
          <p:nvPr/>
        </p:nvSpPr>
        <p:spPr>
          <a:xfrm>
            <a:off x="990600" y="5472430"/>
            <a:ext cx="11079480" cy="1383665"/>
          </a:xfrm>
          <a:prstGeom prst="rect">
            <a:avLst/>
          </a:prstGeom>
          <a:noFill/>
        </p:spPr>
        <p:txBody>
          <a:bodyPr wrap="square" rtlCol="0">
            <a:spAutoFit/>
          </a:bodyPr>
          <a:p>
            <a:r>
              <a:rPr lang="ru-RU" altLang="en-US" sz="2800"/>
              <a:t>Изменения, даже очень резкие, не являются доказательством наличия внешнего воздействия. Даже если по времени эти изменения совпадают с некоторым экзогенным воздействием. </a:t>
            </a:r>
            <a:endParaRPr lang="ru-RU" altLang="en-US" sz="2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Замещающее содержимое 7"/>
          <p:cNvPicPr>
            <a:picLocks noChangeAspect="1"/>
          </p:cNvPicPr>
          <p:nvPr>
            <p:ph sz="quarter" idx="13"/>
          </p:nvPr>
        </p:nvPicPr>
        <p:blipFill>
          <a:blip r:embed="rId1"/>
          <a:stretch>
            <a:fillRect/>
          </a:stretch>
        </p:blipFill>
        <p:spPr>
          <a:xfrm>
            <a:off x="1440815" y="1356360"/>
            <a:ext cx="8486775" cy="5501005"/>
          </a:xfrm>
          <a:prstGeom prst="rect">
            <a:avLst/>
          </a:prstGeom>
        </p:spPr>
      </p:pic>
      <p:sp>
        <p:nvSpPr>
          <p:cNvPr id="9" name="Заголовок 8"/>
          <p:cNvSpPr>
            <a:spLocks noGrp="1"/>
          </p:cNvSpPr>
          <p:nvPr>
            <p:ph type="title"/>
          </p:nvPr>
        </p:nvSpPr>
        <p:spPr>
          <a:xfrm>
            <a:off x="617220" y="-12065"/>
            <a:ext cx="10515600" cy="1264920"/>
          </a:xfrm>
        </p:spPr>
        <p:txBody>
          <a:bodyPr>
            <a:normAutofit/>
          </a:bodyPr>
          <a:p>
            <a:r>
              <a:rPr lang="ru-RU" altLang="en-US">
                <a:sym typeface="+mn-ea"/>
              </a:rPr>
              <a:t>Пример: Изменение биомассы мидий и нитчатых водорослей в мелководном заливе.</a:t>
            </a:r>
            <a:endParaRPr lang="en-US" altLang="en-U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a:t>Принцип 1. Презумпция естественной причины изменений.</a:t>
            </a:r>
            <a:endParaRPr lang="ru-RU" altLang="en-US"/>
          </a:p>
        </p:txBody>
      </p:sp>
      <p:sp>
        <p:nvSpPr>
          <p:cNvPr id="3" name="Замещающее содержимое 2"/>
          <p:cNvSpPr>
            <a:spLocks noGrp="1"/>
          </p:cNvSpPr>
          <p:nvPr>
            <p:ph idx="1"/>
          </p:nvPr>
        </p:nvSpPr>
        <p:spPr/>
        <p:txBody>
          <a:bodyPr/>
          <a:p>
            <a:r>
              <a:rPr lang="ru-RU" altLang="en-US"/>
              <a:t>1. Изменения показателей могут быть абсолютно естественным свойством изучаемой системы (построена концептуальная модель механизмов этих изменений). </a:t>
            </a:r>
            <a:endParaRPr lang="ru-RU" altLang="en-US"/>
          </a:p>
          <a:p>
            <a:r>
              <a:rPr lang="ru-RU" altLang="en-US"/>
              <a:t>2. Наблюдаемые изменения могут быть результатами пространственной гетерогенности (особенно важно при мониторинге сублиторальных донных сообществ).</a:t>
            </a:r>
            <a:endParaRPr lang="ru-RU" altLang="en-US"/>
          </a:p>
          <a:p>
            <a:r>
              <a:rPr lang="ru-RU" altLang="en-US"/>
              <a:t>3. Доказать, что изменения были эндогенными невозможно.</a:t>
            </a:r>
            <a:endParaRPr lang="ru-RU" altLang="en-US"/>
          </a:p>
          <a:p>
            <a:r>
              <a:rPr lang="ru-RU" altLang="en-US"/>
              <a:t>4. Экзогенный характер изменений принимается только после того, как появились статистические доказательства в пользу экзогенного воздействия.</a:t>
            </a:r>
            <a:endParaRPr lang="ru-RU" altLang="en-US"/>
          </a:p>
          <a:p>
            <a:endParaRPr lang="ru-RU" altLang="en-US"/>
          </a:p>
          <a:p>
            <a:endParaRPr lang="ru-RU"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ru-RU"/>
              <a:t>Мониторинг</a:t>
            </a:r>
            <a:endParaRPr lang="ru-RU" altLang="ru-RU"/>
          </a:p>
        </p:txBody>
      </p:sp>
      <p:sp>
        <p:nvSpPr>
          <p:cNvPr id="3" name="Замещающее содержимое 2"/>
          <p:cNvSpPr>
            <a:spLocks noGrp="1"/>
          </p:cNvSpPr>
          <p:nvPr>
            <p:ph idx="1"/>
          </p:nvPr>
        </p:nvSpPr>
        <p:spPr>
          <a:xfrm>
            <a:off x="212090" y="1825625"/>
            <a:ext cx="11417300" cy="3903345"/>
          </a:xfrm>
        </p:spPr>
        <p:txBody>
          <a:bodyPr>
            <a:normAutofit fontScale="60000"/>
          </a:bodyPr>
          <a:p>
            <a:r>
              <a:rPr lang="ru-RU" altLang="en-US" b="1"/>
              <a:t>Мониторинг</a:t>
            </a:r>
            <a:r>
              <a:rPr lang="ru-RU" altLang="en-US"/>
              <a:t> — система постоянного наблюдения за явлениями и процессами, проходящими в окружающей среде и обществе, результаты которого служат для обоснования управленческих решений по обеспечению безопасности людей и объектов экономики.</a:t>
            </a:r>
            <a:endParaRPr lang="ru-RU" altLang="en-US"/>
          </a:p>
          <a:p>
            <a:pPr algn="r"/>
            <a:r>
              <a:rPr lang="ru-RU" altLang="en-US"/>
              <a:t>https://ru.wikipedia.org/wiki/</a:t>
            </a:r>
            <a:r>
              <a:rPr lang="ru-RU" altLang="ru-RU">
                <a:sym typeface="+mn-ea"/>
              </a:rPr>
              <a:t>Мониторинг</a:t>
            </a:r>
            <a:endParaRPr lang="ru-RU" altLang="ru-RU"/>
          </a:p>
          <a:p>
            <a:r>
              <a:rPr lang="ru-RU" altLang="en-US" b="1">
                <a:sym typeface="+mn-ea"/>
              </a:rPr>
              <a:t>Мониторинг</a:t>
            </a:r>
            <a:r>
              <a:rPr lang="ru-RU" altLang="en-US">
                <a:sym typeface="+mn-ea"/>
              </a:rPr>
              <a:t> - </a:t>
            </a:r>
            <a:r>
              <a:rPr lang="ru-RU" altLang="en-US"/>
              <a:t>комплексная система наблюдений, оценки и прогноза изменений состояния биосферы или её отд. элементов под влиянием антропогенных воздействий.</a:t>
            </a:r>
            <a:endParaRPr lang="ru-RU" altLang="en-US"/>
          </a:p>
          <a:p>
            <a:pPr algn="r"/>
            <a:r>
              <a:rPr lang="ru-RU" altLang="en-US"/>
              <a:t>Биологический энциклопедический словарь</a:t>
            </a:r>
            <a:endParaRPr lang="ru-RU" altLang="en-US"/>
          </a:p>
          <a:p>
            <a:endParaRPr lang="ru-RU" altLang="en-US"/>
          </a:p>
          <a:p>
            <a:r>
              <a:rPr lang="ru-RU" altLang="en-US" b="1"/>
              <a:t>Aquatic biomonitoring</a:t>
            </a:r>
            <a:r>
              <a:rPr lang="ru-RU" altLang="en-US"/>
              <a:t> is the science of inferring the ecological condition of rivers, lakes, streams, and wetlands by examining the organisms (fish, invertebrates, insects, plants, and algae) that live there. While aquatic biomonitoring is the most common form of biomonitoring, any ecosystem can be studied in this manner.</a:t>
            </a:r>
            <a:endParaRPr lang="ru-RU" altLang="en-US"/>
          </a:p>
          <a:p>
            <a:pPr algn="r"/>
            <a:r>
              <a:rPr lang="ru-RU" altLang="en-US"/>
              <a:t>https://en.wikipedia.org/wiki/Aquatic_biomonitoring</a:t>
            </a:r>
            <a:endParaRPr lang="ru-RU"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a:t>Как доказать связь изменений с экзогенным воздействием?</a:t>
            </a:r>
            <a:endParaRPr lang="ru-RU" altLang="en-US"/>
          </a:p>
        </p:txBody>
      </p:sp>
      <p:sp>
        <p:nvSpPr>
          <p:cNvPr id="3" name="Замещающее содержимое 2"/>
          <p:cNvSpPr>
            <a:spLocks noGrp="1"/>
          </p:cNvSpPr>
          <p:nvPr>
            <p:ph idx="1"/>
          </p:nvPr>
        </p:nvSpPr>
        <p:spPr/>
        <p:txBody>
          <a:bodyPr/>
          <a:p>
            <a:r>
              <a:rPr lang="ru-RU" altLang="en-US"/>
              <a:t>Нужно показать статистически значимую корреляцию экзогенного воздействия и изменения в наблюдаемой системе.</a:t>
            </a:r>
            <a:endParaRPr lang="ru-RU" altLang="en-US"/>
          </a:p>
          <a:p>
            <a:r>
              <a:rPr lang="ru-RU" altLang="en-US"/>
              <a:t>Другого инструмента в доказательной науке нет. </a:t>
            </a:r>
            <a:endParaRPr lang="ru-RU" altLang="en-US"/>
          </a:p>
          <a:p>
            <a:r>
              <a:rPr lang="ru-RU" altLang="en-US"/>
              <a:t>Для выявления такой корреляции необходим статистический анализ, основанный на специализированном дизайне сбора материала.</a:t>
            </a:r>
            <a:endParaRPr lang="ru-RU" altLang="en-US"/>
          </a:p>
          <a:p>
            <a:endParaRPr lang="ru-RU"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47700" y="106680"/>
            <a:ext cx="10515600" cy="793115"/>
          </a:xfrm>
        </p:spPr>
        <p:txBody>
          <a:bodyPr>
            <a:normAutofit/>
          </a:bodyPr>
          <a:p>
            <a:r>
              <a:rPr lang="ru-RU" altLang="en-US"/>
              <a:t>Дизайны наблюдений</a:t>
            </a:r>
            <a:endParaRPr lang="ru-RU" altLang="en-US"/>
          </a:p>
        </p:txBody>
      </p:sp>
      <p:sp>
        <p:nvSpPr>
          <p:cNvPr id="3" name="Замещающее содержимое 2"/>
          <p:cNvSpPr>
            <a:spLocks noGrp="1"/>
          </p:cNvSpPr>
          <p:nvPr>
            <p:ph idx="1"/>
          </p:nvPr>
        </p:nvSpPr>
        <p:spPr>
          <a:xfrm>
            <a:off x="161290" y="1825625"/>
            <a:ext cx="6399530" cy="4351655"/>
          </a:xfrm>
        </p:spPr>
        <p:txBody>
          <a:bodyPr>
            <a:normAutofit/>
          </a:bodyPr>
          <a:p>
            <a:r>
              <a:rPr lang="en-US" altLang="ru-RU" b="1"/>
              <a:t>“</a:t>
            </a:r>
            <a:r>
              <a:rPr lang="en-US" altLang="en-US" b="1"/>
              <a:t>BA” </a:t>
            </a:r>
            <a:r>
              <a:rPr lang="ru-RU" altLang="en-US" b="1"/>
              <a:t>дизайн.</a:t>
            </a:r>
            <a:r>
              <a:rPr lang="ru-RU" altLang="en-US"/>
              <a:t> </a:t>
            </a:r>
            <a:endParaRPr lang="ru-RU" altLang="en-US"/>
          </a:p>
          <a:p>
            <a:pPr marL="457200" indent="-457200">
              <a:buFont typeface="Arial" panose="020B0604020202020204" pitchFamily="34" charset="0"/>
              <a:buChar char="•"/>
            </a:pPr>
            <a:r>
              <a:rPr lang="ru-RU" altLang="en-US">
                <a:sym typeface="+mn-ea"/>
              </a:rPr>
              <a:t>Очень многие мониторинговые программы </a:t>
            </a:r>
            <a:endParaRPr lang="en-US" altLang="en-US"/>
          </a:p>
          <a:p>
            <a:pPr marL="457200" indent="-457200">
              <a:buFont typeface="Arial" panose="020B0604020202020204" pitchFamily="34" charset="0"/>
              <a:buChar char="•"/>
            </a:pPr>
            <a:r>
              <a:rPr lang="ru-RU" altLang="en-US"/>
              <a:t>Есть наблюдения до воздествия (</a:t>
            </a:r>
            <a:r>
              <a:rPr lang="en-US" altLang="en-US"/>
              <a:t>Before) </a:t>
            </a:r>
            <a:r>
              <a:rPr lang="ru-RU" altLang="en-US"/>
              <a:t>и после него (</a:t>
            </a:r>
            <a:r>
              <a:rPr lang="en-US" altLang="en-US"/>
              <a:t>After).</a:t>
            </a:r>
            <a:r>
              <a:rPr lang="ru-RU" altLang="en-US"/>
              <a:t> </a:t>
            </a:r>
            <a:endParaRPr lang="ru-RU" altLang="en-US"/>
          </a:p>
          <a:p>
            <a:pPr marL="457200" indent="-457200">
              <a:buFont typeface="Arial" panose="020B0604020202020204" pitchFamily="34" charset="0"/>
              <a:buChar char="•"/>
            </a:pPr>
            <a:r>
              <a:rPr lang="ru-RU" altLang="en-US"/>
              <a:t>Статистически значимое различие состояния «</a:t>
            </a:r>
            <a:r>
              <a:rPr lang="ru-RU" altLang="ru-RU"/>
              <a:t>Д</a:t>
            </a:r>
            <a:r>
              <a:rPr lang="ru-RU" altLang="en-US"/>
              <a:t>о» </a:t>
            </a:r>
            <a:r>
              <a:rPr lang="en-US" altLang="en-US"/>
              <a:t> </a:t>
            </a:r>
            <a:r>
              <a:rPr lang="ru-RU" altLang="en-US"/>
              <a:t>и «После» (</a:t>
            </a:r>
            <a:r>
              <a:rPr lang="en-US" altLang="en-US"/>
              <a:t>ANOVA, t-</a:t>
            </a:r>
            <a:r>
              <a:rPr lang="ru-RU" altLang="en-US"/>
              <a:t>критерий) говорит о произошедших изменения, но не говорит о том, что они вызваны воздействием. </a:t>
            </a:r>
            <a:endParaRPr lang="ru-RU" altLang="en-US"/>
          </a:p>
          <a:p>
            <a:pPr marL="457200" indent="-457200"/>
            <a:endParaRPr lang="ru-RU" altLang="en-US"/>
          </a:p>
          <a:p>
            <a:endParaRPr lang="ru-RU" altLang="en-US"/>
          </a:p>
        </p:txBody>
      </p:sp>
      <p:grpSp>
        <p:nvGrpSpPr>
          <p:cNvPr id="12" name="Группа 11"/>
          <p:cNvGrpSpPr/>
          <p:nvPr/>
        </p:nvGrpSpPr>
        <p:grpSpPr>
          <a:xfrm>
            <a:off x="7086600" y="1805305"/>
            <a:ext cx="3199765" cy="2914943"/>
            <a:chOff x="2040" y="2432"/>
            <a:chExt cx="10151" cy="5936"/>
          </a:xfrm>
        </p:grpSpPr>
        <p:cxnSp>
          <p:nvCxnSpPr>
            <p:cNvPr id="4" name="Прямая со стрелкой 3"/>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6" name="Полилиния 5"/>
            <p:cNvSpPr/>
            <p:nvPr/>
          </p:nvSpPr>
          <p:spPr>
            <a:xfrm flipV="1">
              <a:off x="2473" y="5339"/>
              <a:ext cx="9718" cy="2597"/>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cxnSp>
        <p:nvCxnSpPr>
          <p:cNvPr id="7" name="Прямое соединение 6"/>
          <p:cNvCxnSpPr/>
          <p:nvPr/>
        </p:nvCxnSpPr>
        <p:spPr>
          <a:xfrm>
            <a:off x="8808720" y="2034540"/>
            <a:ext cx="0" cy="2758440"/>
          </a:xfrm>
          <a:prstGeom prst="line">
            <a:avLst/>
          </a:prstGeom>
          <a:ln w="41275">
            <a:solidFill>
              <a:srgbClr val="FF6600"/>
            </a:solidFill>
            <a:prstDash val="sysDash"/>
          </a:ln>
        </p:spPr>
        <p:style>
          <a:lnRef idx="1">
            <a:schemeClr val="accent1"/>
          </a:lnRef>
          <a:fillRef idx="0">
            <a:schemeClr val="accent1"/>
          </a:fillRef>
          <a:effectRef idx="0">
            <a:schemeClr val="accent1"/>
          </a:effectRef>
          <a:fontRef idx="minor">
            <a:schemeClr val="tx1"/>
          </a:fontRef>
        </p:style>
      </p:cxnSp>
      <p:sp>
        <p:nvSpPr>
          <p:cNvPr id="8" name="Текстовое поле 7"/>
          <p:cNvSpPr txBox="1"/>
          <p:nvPr/>
        </p:nvSpPr>
        <p:spPr>
          <a:xfrm>
            <a:off x="7254240" y="4823460"/>
            <a:ext cx="1310640" cy="521970"/>
          </a:xfrm>
          <a:prstGeom prst="rect">
            <a:avLst/>
          </a:prstGeom>
          <a:noFill/>
        </p:spPr>
        <p:txBody>
          <a:bodyPr wrap="square" rtlCol="0">
            <a:spAutoFit/>
          </a:bodyPr>
          <a:p>
            <a:pPr algn="ctr"/>
            <a:r>
              <a:rPr lang="ru-RU" altLang="en-US" sz="2800"/>
              <a:t>До</a:t>
            </a:r>
            <a:endParaRPr lang="ru-RU" altLang="en-US" sz="2800"/>
          </a:p>
        </p:txBody>
      </p:sp>
      <p:sp>
        <p:nvSpPr>
          <p:cNvPr id="10" name="Текстовое поле 9"/>
          <p:cNvSpPr txBox="1"/>
          <p:nvPr/>
        </p:nvSpPr>
        <p:spPr>
          <a:xfrm>
            <a:off x="8923020" y="4823460"/>
            <a:ext cx="1310640" cy="521970"/>
          </a:xfrm>
          <a:prstGeom prst="rect">
            <a:avLst/>
          </a:prstGeom>
          <a:noFill/>
        </p:spPr>
        <p:txBody>
          <a:bodyPr wrap="square" rtlCol="0">
            <a:spAutoFit/>
          </a:bodyPr>
          <a:p>
            <a:pPr algn="ctr"/>
            <a:r>
              <a:rPr lang="ru-RU" altLang="en-US" sz="2800"/>
              <a:t>После</a:t>
            </a:r>
            <a:endParaRPr lang="ru-RU" altLang="en-US"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Autofit/>
          </a:bodyPr>
          <a:p>
            <a:r>
              <a:rPr lang="ru-RU" altLang="ru-RU" sz="3600"/>
              <a:t>Пример: Динамика струкутры популяции брахиопод (</a:t>
            </a:r>
            <a:r>
              <a:rPr lang="ru-RU" altLang="ru-RU" sz="3600" i="1"/>
              <a:t>Hemithiris psittacea</a:t>
            </a:r>
            <a:r>
              <a:rPr lang="en-US" altLang="ru-RU" sz="3600"/>
              <a:t>)</a:t>
            </a:r>
            <a:r>
              <a:rPr lang="ru-RU" altLang="en-US" sz="3600"/>
              <a:t> районе фарватера в Западной Ряжковой салме</a:t>
            </a:r>
            <a:endParaRPr lang="ru-RU" altLang="en-US" sz="3600"/>
          </a:p>
        </p:txBody>
      </p:sp>
      <p:pic>
        <p:nvPicPr>
          <p:cNvPr id="9" name="Замещающее содержимое 8"/>
          <p:cNvPicPr>
            <a:picLocks noChangeAspect="1"/>
          </p:cNvPicPr>
          <p:nvPr>
            <p:ph sz="half" idx="1"/>
          </p:nvPr>
        </p:nvPicPr>
        <p:blipFill>
          <a:blip r:embed="rId1"/>
          <a:stretch>
            <a:fillRect/>
          </a:stretch>
        </p:blipFill>
        <p:spPr>
          <a:xfrm>
            <a:off x="647700" y="2398395"/>
            <a:ext cx="5181600" cy="3586480"/>
          </a:xfrm>
          <a:prstGeom prst="rect">
            <a:avLst/>
          </a:prstGeom>
        </p:spPr>
      </p:pic>
      <p:pic>
        <p:nvPicPr>
          <p:cNvPr id="102" name="Изображение 101"/>
          <p:cNvPicPr/>
          <p:nvPr/>
        </p:nvPicPr>
        <p:blipFill>
          <a:blip r:embed="rId2" r:link="rId3"/>
          <a:stretch>
            <a:fillRect/>
          </a:stretch>
        </p:blipFill>
        <p:spPr>
          <a:xfrm>
            <a:off x="6096000" y="2781300"/>
            <a:ext cx="0" cy="0"/>
          </a:xfrm>
          <a:prstGeom prst="rect">
            <a:avLst/>
          </a:prstGeom>
          <a:noFill/>
          <a:ln w="9525">
            <a:noFill/>
          </a:ln>
        </p:spPr>
      </p:pic>
      <p:pic>
        <p:nvPicPr>
          <p:cNvPr id="10" name="Замещающее содержимое 9"/>
          <p:cNvPicPr>
            <a:picLocks noChangeAspect="1"/>
          </p:cNvPicPr>
          <p:nvPr>
            <p:ph sz="half" idx="2"/>
          </p:nvPr>
        </p:nvPicPr>
        <p:blipFill>
          <a:blip r:embed="rId4"/>
          <a:stretch>
            <a:fillRect/>
          </a:stretch>
        </p:blipFill>
        <p:spPr>
          <a:xfrm>
            <a:off x="5981700" y="2398395"/>
            <a:ext cx="5181600" cy="3586480"/>
          </a:xfrm>
          <a:prstGeom prst="rect">
            <a:avLst/>
          </a:prstGeom>
        </p:spPr>
      </p:pic>
      <p:sp>
        <p:nvSpPr>
          <p:cNvPr id="11" name="Текстовое поле 10"/>
          <p:cNvSpPr txBox="1"/>
          <p:nvPr/>
        </p:nvSpPr>
        <p:spPr>
          <a:xfrm>
            <a:off x="1122680" y="1753235"/>
            <a:ext cx="4706620" cy="645160"/>
          </a:xfrm>
          <a:prstGeom prst="rect">
            <a:avLst/>
          </a:prstGeom>
          <a:noFill/>
        </p:spPr>
        <p:txBody>
          <a:bodyPr wrap="square" rtlCol="0">
            <a:spAutoFit/>
          </a:bodyPr>
          <a:p>
            <a:r>
              <a:rPr lang="ru-RU" altLang="ru-RU"/>
              <a:t>Количество отловленных особей в дражных сборах</a:t>
            </a:r>
            <a:endParaRPr lang="ru-RU" altLang="ru-RU"/>
          </a:p>
        </p:txBody>
      </p:sp>
      <p:sp>
        <p:nvSpPr>
          <p:cNvPr id="12" name="Текстовое поле 11"/>
          <p:cNvSpPr txBox="1"/>
          <p:nvPr/>
        </p:nvSpPr>
        <p:spPr>
          <a:xfrm>
            <a:off x="6456680" y="1891665"/>
            <a:ext cx="4706620" cy="368300"/>
          </a:xfrm>
          <a:prstGeom prst="rect">
            <a:avLst/>
          </a:prstGeom>
          <a:noFill/>
        </p:spPr>
        <p:txBody>
          <a:bodyPr wrap="square" rtlCol="0">
            <a:spAutoFit/>
          </a:bodyPr>
          <a:p>
            <a:r>
              <a:rPr lang="ru-RU" altLang="ru-RU"/>
              <a:t>Доля молодых особей в популяции</a:t>
            </a:r>
            <a:endParaRPr lang="ru-RU" altLang="ru-RU"/>
          </a:p>
        </p:txBody>
      </p:sp>
      <p:grpSp>
        <p:nvGrpSpPr>
          <p:cNvPr id="18" name="Группа 17"/>
          <p:cNvGrpSpPr/>
          <p:nvPr/>
        </p:nvGrpSpPr>
        <p:grpSpPr>
          <a:xfrm>
            <a:off x="1151255" y="5608320"/>
            <a:ext cx="2981960" cy="1149350"/>
            <a:chOff x="1813" y="8832"/>
            <a:chExt cx="4696" cy="1810"/>
          </a:xfrm>
        </p:grpSpPr>
        <p:sp>
          <p:nvSpPr>
            <p:cNvPr id="13" name="Стрелка вниз 12"/>
            <p:cNvSpPr/>
            <p:nvPr/>
          </p:nvSpPr>
          <p:spPr>
            <a:xfrm rot="10800000">
              <a:off x="3855" y="8832"/>
              <a:ext cx="655" cy="1230"/>
            </a:xfrm>
            <a:prstGeom prst="downArrow">
              <a:avLst/>
            </a:prstGeom>
            <a:gradFill>
              <a:gsLst>
                <a:gs pos="0">
                  <a:srgbClr val="FFFF00"/>
                </a:gs>
                <a:gs pos="100000">
                  <a:srgbClr val="760303"/>
                </a:gs>
              </a:gsLst>
              <a:lin ang="5400000" scaled="0"/>
            </a:gra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7" name="Текстовое поле 16"/>
            <p:cNvSpPr txBox="1"/>
            <p:nvPr/>
          </p:nvSpPr>
          <p:spPr>
            <a:xfrm>
              <a:off x="1813" y="10062"/>
              <a:ext cx="4696" cy="580"/>
            </a:xfrm>
            <a:prstGeom prst="rect">
              <a:avLst/>
            </a:prstGeom>
            <a:noFill/>
          </p:spPr>
          <p:txBody>
            <a:bodyPr wrap="square" rtlCol="0">
              <a:spAutoFit/>
            </a:bodyPr>
            <a:p>
              <a:pPr algn="ctr"/>
              <a:r>
                <a:rPr lang="ru-RU" altLang="ru-RU"/>
                <a:t>Дноуглубительные работы</a:t>
              </a:r>
              <a:endParaRPr lang="ru-RU" altLang="ru-RU"/>
            </a:p>
          </p:txBody>
        </p:sp>
      </p:grpSp>
      <p:grpSp>
        <p:nvGrpSpPr>
          <p:cNvPr id="19" name="Группа 18"/>
          <p:cNvGrpSpPr/>
          <p:nvPr/>
        </p:nvGrpSpPr>
        <p:grpSpPr>
          <a:xfrm>
            <a:off x="6542405" y="5608320"/>
            <a:ext cx="2981960" cy="1149350"/>
            <a:chOff x="1813" y="8832"/>
            <a:chExt cx="4696" cy="1810"/>
          </a:xfrm>
        </p:grpSpPr>
        <p:sp>
          <p:nvSpPr>
            <p:cNvPr id="20" name="Стрелка вниз 19"/>
            <p:cNvSpPr/>
            <p:nvPr/>
          </p:nvSpPr>
          <p:spPr>
            <a:xfrm rot="10800000">
              <a:off x="3855" y="8832"/>
              <a:ext cx="655" cy="1230"/>
            </a:xfrm>
            <a:prstGeom prst="downArrow">
              <a:avLst/>
            </a:prstGeom>
            <a:gradFill>
              <a:gsLst>
                <a:gs pos="0">
                  <a:srgbClr val="FFFF00"/>
                </a:gs>
                <a:gs pos="100000">
                  <a:srgbClr val="760303"/>
                </a:gs>
              </a:gsLst>
              <a:lin ang="5400000" scaled="0"/>
            </a:gra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1" name="Текстовое поле 20"/>
            <p:cNvSpPr txBox="1"/>
            <p:nvPr/>
          </p:nvSpPr>
          <p:spPr>
            <a:xfrm>
              <a:off x="1813" y="10062"/>
              <a:ext cx="4696" cy="580"/>
            </a:xfrm>
            <a:prstGeom prst="rect">
              <a:avLst/>
            </a:prstGeom>
            <a:noFill/>
          </p:spPr>
          <p:txBody>
            <a:bodyPr wrap="square" rtlCol="0">
              <a:spAutoFit/>
            </a:bodyPr>
            <a:p>
              <a:pPr algn="ctr"/>
              <a:r>
                <a:rPr lang="ru-RU" altLang="ru-RU"/>
                <a:t>Дноуглубительные работы</a:t>
              </a:r>
              <a:endParaRPr lang="ru-RU" altLang="ru-RU"/>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47700" y="106680"/>
            <a:ext cx="10515600" cy="793115"/>
          </a:xfrm>
        </p:spPr>
        <p:txBody>
          <a:bodyPr>
            <a:normAutofit/>
          </a:bodyPr>
          <a:p>
            <a:r>
              <a:rPr lang="ru-RU" altLang="en-US"/>
              <a:t>Дизайны наблюдений</a:t>
            </a:r>
            <a:endParaRPr lang="ru-RU" altLang="en-US"/>
          </a:p>
        </p:txBody>
      </p:sp>
      <p:sp>
        <p:nvSpPr>
          <p:cNvPr id="3" name="Замещающее содержимое 2"/>
          <p:cNvSpPr>
            <a:spLocks noGrp="1"/>
          </p:cNvSpPr>
          <p:nvPr>
            <p:ph idx="1"/>
          </p:nvPr>
        </p:nvSpPr>
        <p:spPr>
          <a:xfrm>
            <a:off x="115570" y="1087120"/>
            <a:ext cx="4502150" cy="4178935"/>
          </a:xfrm>
        </p:spPr>
        <p:txBody>
          <a:bodyPr>
            <a:normAutofit fontScale="80000"/>
          </a:bodyPr>
          <a:p>
            <a:r>
              <a:rPr lang="en-US" altLang="ru-RU" b="1"/>
              <a:t>“</a:t>
            </a:r>
            <a:r>
              <a:rPr lang="en-US" altLang="en-US" b="1"/>
              <a:t>BACI” </a:t>
            </a:r>
            <a:r>
              <a:rPr lang="ru-RU" altLang="en-US" b="1"/>
              <a:t>дизайн.</a:t>
            </a:r>
            <a:r>
              <a:rPr lang="ru-RU" altLang="en-US"/>
              <a:t> </a:t>
            </a:r>
            <a:endParaRPr lang="ru-RU" altLang="en-US"/>
          </a:p>
          <a:p>
            <a:pPr marL="457200" indent="-457200">
              <a:buFont typeface="Arial" panose="020B0604020202020204" pitchFamily="34" charset="0"/>
              <a:buChar char="•"/>
            </a:pPr>
            <a:r>
              <a:rPr lang="ru-RU" altLang="en-US"/>
              <a:t>Период наблюдений (</a:t>
            </a:r>
            <a:r>
              <a:rPr lang="en-US" altLang="en-US" i="1"/>
              <a:t>Period</a:t>
            </a:r>
            <a:r>
              <a:rPr lang="en-US" altLang="en-US"/>
              <a:t>)</a:t>
            </a:r>
            <a:r>
              <a:rPr lang="ru-RU" altLang="en-US"/>
              <a:t>: до воздествия (</a:t>
            </a:r>
            <a:r>
              <a:rPr lang="en-US" altLang="en-US"/>
              <a:t>Before) </a:t>
            </a:r>
            <a:r>
              <a:rPr lang="ru-RU" altLang="en-US"/>
              <a:t>и после него (</a:t>
            </a:r>
            <a:r>
              <a:rPr lang="en-US" altLang="en-US"/>
              <a:t>After).</a:t>
            </a:r>
            <a:endParaRPr lang="en-US" altLang="en-US"/>
          </a:p>
          <a:p>
            <a:pPr marL="457200" indent="-457200">
              <a:buFont typeface="Arial" panose="020B0604020202020204" pitchFamily="34" charset="0"/>
              <a:buChar char="•"/>
            </a:pPr>
            <a:r>
              <a:rPr lang="ru-RU" altLang="en-US"/>
              <a:t>Есть две точки наблюдения(</a:t>
            </a:r>
            <a:r>
              <a:rPr lang="en-US" altLang="en-US" i="1"/>
              <a:t>Site</a:t>
            </a:r>
            <a:r>
              <a:rPr lang="en-US" altLang="en-US"/>
              <a:t>)</a:t>
            </a:r>
            <a:r>
              <a:rPr lang="ru-RU" altLang="en-US"/>
              <a:t>: контрольная (</a:t>
            </a:r>
            <a:r>
              <a:rPr lang="en-US" altLang="en-US"/>
              <a:t>Control) </a:t>
            </a:r>
            <a:r>
              <a:rPr lang="ru-RU" altLang="en-US"/>
              <a:t> и подвергшаяся воздействию (</a:t>
            </a:r>
            <a:r>
              <a:rPr lang="en-US" altLang="en-US"/>
              <a:t>Impact).</a:t>
            </a:r>
            <a:r>
              <a:rPr lang="ru-RU" altLang="en-US"/>
              <a:t> </a:t>
            </a:r>
            <a:endParaRPr lang="ru-RU" altLang="en-US"/>
          </a:p>
          <a:p>
            <a:pPr marL="457200" indent="-457200">
              <a:buFont typeface="Arial" panose="020B0604020202020204" pitchFamily="34" charset="0"/>
              <a:buChar char="•"/>
            </a:pPr>
            <a:r>
              <a:rPr lang="ru-RU" altLang="en-US"/>
              <a:t>Двухфакторный анализ (</a:t>
            </a:r>
            <a:r>
              <a:rPr lang="en-US" altLang="en-US"/>
              <a:t>ANOVA</a:t>
            </a:r>
            <a:r>
              <a:rPr lang="ru-RU" altLang="en-US"/>
              <a:t> и т.п.</a:t>
            </a:r>
            <a:r>
              <a:rPr lang="en-US" altLang="en-US"/>
              <a:t>) </a:t>
            </a:r>
            <a:r>
              <a:rPr lang="ru-RU" altLang="en-US"/>
              <a:t>Должен показать взаимодие фактора «</a:t>
            </a:r>
            <a:r>
              <a:rPr lang="en-US" altLang="ru-RU" i="1"/>
              <a:t>Period</a:t>
            </a:r>
            <a:r>
              <a:rPr lang="ru-RU" altLang="ru-RU"/>
              <a:t>» и «</a:t>
            </a:r>
            <a:r>
              <a:rPr lang="en-US" altLang="ru-RU" i="1"/>
              <a:t>Site</a:t>
            </a:r>
            <a:r>
              <a:rPr lang="ru-RU" altLang="ru-RU"/>
              <a:t>».</a:t>
            </a:r>
            <a:endParaRPr lang="ru-RU" altLang="en-US"/>
          </a:p>
        </p:txBody>
      </p:sp>
      <p:grpSp>
        <p:nvGrpSpPr>
          <p:cNvPr id="12" name="Группа 11"/>
          <p:cNvGrpSpPr/>
          <p:nvPr/>
        </p:nvGrpSpPr>
        <p:grpSpPr>
          <a:xfrm>
            <a:off x="4759960" y="1663065"/>
            <a:ext cx="3199765" cy="2914943"/>
            <a:chOff x="2040" y="2432"/>
            <a:chExt cx="10151" cy="5936"/>
          </a:xfrm>
        </p:grpSpPr>
        <p:cxnSp>
          <p:nvCxnSpPr>
            <p:cNvPr id="4" name="Прямая со стрелкой 3"/>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6" name="Полилиния 5"/>
            <p:cNvSpPr/>
            <p:nvPr/>
          </p:nvSpPr>
          <p:spPr>
            <a:xfrm flipV="1">
              <a:off x="2473" y="5339"/>
              <a:ext cx="9718" cy="2597"/>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cxnSp>
        <p:nvCxnSpPr>
          <p:cNvPr id="7" name="Прямое соединение 6"/>
          <p:cNvCxnSpPr/>
          <p:nvPr/>
        </p:nvCxnSpPr>
        <p:spPr>
          <a:xfrm>
            <a:off x="6482080" y="1892300"/>
            <a:ext cx="0" cy="2758440"/>
          </a:xfrm>
          <a:prstGeom prst="line">
            <a:avLst/>
          </a:prstGeom>
          <a:ln w="41275">
            <a:solidFill>
              <a:srgbClr val="FF6600"/>
            </a:solidFill>
            <a:prstDash val="sysDash"/>
          </a:ln>
        </p:spPr>
        <p:style>
          <a:lnRef idx="1">
            <a:schemeClr val="accent1"/>
          </a:lnRef>
          <a:fillRef idx="0">
            <a:schemeClr val="accent1"/>
          </a:fillRef>
          <a:effectRef idx="0">
            <a:schemeClr val="accent1"/>
          </a:effectRef>
          <a:fontRef idx="minor">
            <a:schemeClr val="tx1"/>
          </a:fontRef>
        </p:style>
      </p:cxnSp>
      <p:sp>
        <p:nvSpPr>
          <p:cNvPr id="8" name="Текстовое поле 7"/>
          <p:cNvSpPr txBox="1"/>
          <p:nvPr/>
        </p:nvSpPr>
        <p:spPr>
          <a:xfrm>
            <a:off x="4927600" y="4681220"/>
            <a:ext cx="1310640" cy="521970"/>
          </a:xfrm>
          <a:prstGeom prst="rect">
            <a:avLst/>
          </a:prstGeom>
          <a:noFill/>
        </p:spPr>
        <p:txBody>
          <a:bodyPr wrap="square" rtlCol="0">
            <a:spAutoFit/>
          </a:bodyPr>
          <a:p>
            <a:pPr algn="ctr"/>
            <a:r>
              <a:rPr lang="en-US" altLang="ru-RU" sz="2800"/>
              <a:t>Before</a:t>
            </a:r>
            <a:endParaRPr lang="en-US" altLang="ru-RU" sz="2800"/>
          </a:p>
        </p:txBody>
      </p:sp>
      <p:sp>
        <p:nvSpPr>
          <p:cNvPr id="10" name="Текстовое поле 9"/>
          <p:cNvSpPr txBox="1"/>
          <p:nvPr/>
        </p:nvSpPr>
        <p:spPr>
          <a:xfrm>
            <a:off x="6596380" y="4681220"/>
            <a:ext cx="1310640" cy="521970"/>
          </a:xfrm>
          <a:prstGeom prst="rect">
            <a:avLst/>
          </a:prstGeom>
          <a:noFill/>
        </p:spPr>
        <p:txBody>
          <a:bodyPr wrap="square" rtlCol="0">
            <a:spAutoFit/>
          </a:bodyPr>
          <a:p>
            <a:pPr algn="ctr"/>
            <a:r>
              <a:rPr lang="en-US" altLang="ru-RU" sz="2800"/>
              <a:t>After</a:t>
            </a:r>
            <a:endParaRPr lang="en-US" altLang="ru-RU" sz="2800"/>
          </a:p>
        </p:txBody>
      </p:sp>
      <p:sp>
        <p:nvSpPr>
          <p:cNvPr id="9" name="Полилиния 8"/>
          <p:cNvSpPr/>
          <p:nvPr/>
        </p:nvSpPr>
        <p:spPr>
          <a:xfrm>
            <a:off x="4927600" y="2893695"/>
            <a:ext cx="3032760" cy="297815"/>
          </a:xfrm>
          <a:custGeom>
            <a:avLst/>
            <a:gdLst>
              <a:gd name="connisteX0" fmla="*/ 0 w 3413760"/>
              <a:gd name="connsiteY0" fmla="*/ 218122 h 327493"/>
              <a:gd name="connisteX1" fmla="*/ 76200 w 3413760"/>
              <a:gd name="connsiteY1" fmla="*/ 248602 h 327493"/>
              <a:gd name="connisteX2" fmla="*/ 152400 w 3413760"/>
              <a:gd name="connsiteY2" fmla="*/ 263842 h 327493"/>
              <a:gd name="connisteX3" fmla="*/ 228600 w 3413760"/>
              <a:gd name="connsiteY3" fmla="*/ 279082 h 327493"/>
              <a:gd name="connisteX4" fmla="*/ 304800 w 3413760"/>
              <a:gd name="connsiteY4" fmla="*/ 309562 h 327493"/>
              <a:gd name="connisteX5" fmla="*/ 381000 w 3413760"/>
              <a:gd name="connsiteY5" fmla="*/ 324802 h 327493"/>
              <a:gd name="connisteX6" fmla="*/ 457200 w 3413760"/>
              <a:gd name="connsiteY6" fmla="*/ 263842 h 327493"/>
              <a:gd name="connisteX7" fmla="*/ 502920 w 3413760"/>
              <a:gd name="connsiteY7" fmla="*/ 172402 h 327493"/>
              <a:gd name="connisteX8" fmla="*/ 548640 w 3413760"/>
              <a:gd name="connsiteY8" fmla="*/ 96202 h 327493"/>
              <a:gd name="connisteX9" fmla="*/ 624840 w 3413760"/>
              <a:gd name="connsiteY9" fmla="*/ 35242 h 327493"/>
              <a:gd name="connisteX10" fmla="*/ 701040 w 3413760"/>
              <a:gd name="connsiteY10" fmla="*/ 4762 h 327493"/>
              <a:gd name="connisteX11" fmla="*/ 777240 w 3413760"/>
              <a:gd name="connsiteY11" fmla="*/ 4762 h 327493"/>
              <a:gd name="connisteX12" fmla="*/ 883920 w 3413760"/>
              <a:gd name="connsiteY12" fmla="*/ 35242 h 327493"/>
              <a:gd name="connisteX13" fmla="*/ 960120 w 3413760"/>
              <a:gd name="connsiteY13" fmla="*/ 65722 h 327493"/>
              <a:gd name="connisteX14" fmla="*/ 1036320 w 3413760"/>
              <a:gd name="connsiteY14" fmla="*/ 126682 h 327493"/>
              <a:gd name="connisteX15" fmla="*/ 1082040 w 3413760"/>
              <a:gd name="connsiteY15" fmla="*/ 202882 h 327493"/>
              <a:gd name="connisteX16" fmla="*/ 1143000 w 3413760"/>
              <a:gd name="connsiteY16" fmla="*/ 279082 h 327493"/>
              <a:gd name="connisteX17" fmla="*/ 1219200 w 3413760"/>
              <a:gd name="connsiteY17" fmla="*/ 324802 h 327493"/>
              <a:gd name="connisteX18" fmla="*/ 1295400 w 3413760"/>
              <a:gd name="connsiteY18" fmla="*/ 279082 h 327493"/>
              <a:gd name="connisteX19" fmla="*/ 1371600 w 3413760"/>
              <a:gd name="connsiteY19" fmla="*/ 233362 h 327493"/>
              <a:gd name="connisteX20" fmla="*/ 1447800 w 3413760"/>
              <a:gd name="connsiteY20" fmla="*/ 187642 h 327493"/>
              <a:gd name="connisteX21" fmla="*/ 1524000 w 3413760"/>
              <a:gd name="connsiteY21" fmla="*/ 172402 h 327493"/>
              <a:gd name="connisteX22" fmla="*/ 1600200 w 3413760"/>
              <a:gd name="connsiteY22" fmla="*/ 172402 h 327493"/>
              <a:gd name="connisteX23" fmla="*/ 1676400 w 3413760"/>
              <a:gd name="connsiteY23" fmla="*/ 172402 h 327493"/>
              <a:gd name="connisteX24" fmla="*/ 1752600 w 3413760"/>
              <a:gd name="connsiteY24" fmla="*/ 187642 h 327493"/>
              <a:gd name="connisteX25" fmla="*/ 1844040 w 3413760"/>
              <a:gd name="connsiteY25" fmla="*/ 202882 h 327493"/>
              <a:gd name="connisteX26" fmla="*/ 1920240 w 3413760"/>
              <a:gd name="connsiteY26" fmla="*/ 202882 h 327493"/>
              <a:gd name="connisteX27" fmla="*/ 1996440 w 3413760"/>
              <a:gd name="connsiteY27" fmla="*/ 202882 h 327493"/>
              <a:gd name="connisteX28" fmla="*/ 2087880 w 3413760"/>
              <a:gd name="connsiteY28" fmla="*/ 202882 h 327493"/>
              <a:gd name="connisteX29" fmla="*/ 2179320 w 3413760"/>
              <a:gd name="connsiteY29" fmla="*/ 202882 h 327493"/>
              <a:gd name="connisteX30" fmla="*/ 2255520 w 3413760"/>
              <a:gd name="connsiteY30" fmla="*/ 202882 h 327493"/>
              <a:gd name="connisteX31" fmla="*/ 2331720 w 3413760"/>
              <a:gd name="connsiteY31" fmla="*/ 202882 h 327493"/>
              <a:gd name="connisteX32" fmla="*/ 2407920 w 3413760"/>
              <a:gd name="connsiteY32" fmla="*/ 187642 h 327493"/>
              <a:gd name="connisteX33" fmla="*/ 2484120 w 3413760"/>
              <a:gd name="connsiteY33" fmla="*/ 157162 h 327493"/>
              <a:gd name="connisteX34" fmla="*/ 2590800 w 3413760"/>
              <a:gd name="connsiteY34" fmla="*/ 172402 h 327493"/>
              <a:gd name="connisteX35" fmla="*/ 2682240 w 3413760"/>
              <a:gd name="connsiteY35" fmla="*/ 233362 h 327493"/>
              <a:gd name="connisteX36" fmla="*/ 2773680 w 3413760"/>
              <a:gd name="connsiteY36" fmla="*/ 263842 h 327493"/>
              <a:gd name="connisteX37" fmla="*/ 2849880 w 3413760"/>
              <a:gd name="connsiteY37" fmla="*/ 309562 h 327493"/>
              <a:gd name="connisteX38" fmla="*/ 2941320 w 3413760"/>
              <a:gd name="connsiteY38" fmla="*/ 309562 h 327493"/>
              <a:gd name="connisteX39" fmla="*/ 3017520 w 3413760"/>
              <a:gd name="connsiteY39" fmla="*/ 279082 h 327493"/>
              <a:gd name="connisteX40" fmla="*/ 3093720 w 3413760"/>
              <a:gd name="connsiteY40" fmla="*/ 263842 h 327493"/>
              <a:gd name="connisteX41" fmla="*/ 3185160 w 3413760"/>
              <a:gd name="connsiteY41" fmla="*/ 248602 h 327493"/>
              <a:gd name="connisteX42" fmla="*/ 3261360 w 3413760"/>
              <a:gd name="connsiteY42" fmla="*/ 233362 h 327493"/>
              <a:gd name="connisteX43" fmla="*/ 3337560 w 3413760"/>
              <a:gd name="connsiteY43" fmla="*/ 233362 h 327493"/>
              <a:gd name="connisteX44" fmla="*/ 3413760 w 3413760"/>
              <a:gd name="connsiteY44" fmla="*/ 233362 h 3274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Lst>
            <a:rect l="l" t="t" r="r" b="b"/>
            <a:pathLst>
              <a:path w="3413760" h="327493">
                <a:moveTo>
                  <a:pt x="0" y="218123"/>
                </a:moveTo>
                <a:cubicBezTo>
                  <a:pt x="13970" y="223838"/>
                  <a:pt x="45720" y="239713"/>
                  <a:pt x="76200" y="248603"/>
                </a:cubicBezTo>
                <a:cubicBezTo>
                  <a:pt x="106680" y="257493"/>
                  <a:pt x="121920" y="257493"/>
                  <a:pt x="152400" y="263843"/>
                </a:cubicBezTo>
                <a:cubicBezTo>
                  <a:pt x="182880" y="270193"/>
                  <a:pt x="198120" y="270193"/>
                  <a:pt x="228600" y="279083"/>
                </a:cubicBezTo>
                <a:cubicBezTo>
                  <a:pt x="259080" y="287973"/>
                  <a:pt x="274320" y="300673"/>
                  <a:pt x="304800" y="309563"/>
                </a:cubicBezTo>
                <a:cubicBezTo>
                  <a:pt x="335280" y="318453"/>
                  <a:pt x="350520" y="333693"/>
                  <a:pt x="381000" y="324803"/>
                </a:cubicBezTo>
                <a:cubicBezTo>
                  <a:pt x="411480" y="315913"/>
                  <a:pt x="433070" y="294323"/>
                  <a:pt x="457200" y="263843"/>
                </a:cubicBezTo>
                <a:cubicBezTo>
                  <a:pt x="481330" y="233363"/>
                  <a:pt x="484505" y="206058"/>
                  <a:pt x="502920" y="172403"/>
                </a:cubicBezTo>
                <a:cubicBezTo>
                  <a:pt x="521335" y="138748"/>
                  <a:pt x="524510" y="123508"/>
                  <a:pt x="548640" y="96203"/>
                </a:cubicBezTo>
                <a:cubicBezTo>
                  <a:pt x="572770" y="68898"/>
                  <a:pt x="594360" y="53658"/>
                  <a:pt x="624840" y="35243"/>
                </a:cubicBezTo>
                <a:cubicBezTo>
                  <a:pt x="655320" y="16828"/>
                  <a:pt x="670560" y="11113"/>
                  <a:pt x="701040" y="4763"/>
                </a:cubicBezTo>
                <a:cubicBezTo>
                  <a:pt x="731520" y="-1587"/>
                  <a:pt x="740410" y="-1587"/>
                  <a:pt x="777240" y="4763"/>
                </a:cubicBezTo>
                <a:cubicBezTo>
                  <a:pt x="814070" y="11113"/>
                  <a:pt x="847090" y="23178"/>
                  <a:pt x="883920" y="35243"/>
                </a:cubicBezTo>
                <a:cubicBezTo>
                  <a:pt x="920750" y="47308"/>
                  <a:pt x="929640" y="47308"/>
                  <a:pt x="960120" y="65723"/>
                </a:cubicBezTo>
                <a:cubicBezTo>
                  <a:pt x="990600" y="84138"/>
                  <a:pt x="1012190" y="99378"/>
                  <a:pt x="1036320" y="126683"/>
                </a:cubicBezTo>
                <a:cubicBezTo>
                  <a:pt x="1060450" y="153988"/>
                  <a:pt x="1060450" y="172403"/>
                  <a:pt x="1082040" y="202883"/>
                </a:cubicBezTo>
                <a:cubicBezTo>
                  <a:pt x="1103630" y="233363"/>
                  <a:pt x="1115695" y="254953"/>
                  <a:pt x="1143000" y="279083"/>
                </a:cubicBezTo>
                <a:cubicBezTo>
                  <a:pt x="1170305" y="303213"/>
                  <a:pt x="1188720" y="324803"/>
                  <a:pt x="1219200" y="324803"/>
                </a:cubicBezTo>
                <a:cubicBezTo>
                  <a:pt x="1249680" y="324803"/>
                  <a:pt x="1264920" y="297498"/>
                  <a:pt x="1295400" y="279083"/>
                </a:cubicBezTo>
                <a:cubicBezTo>
                  <a:pt x="1325880" y="260668"/>
                  <a:pt x="1341120" y="251778"/>
                  <a:pt x="1371600" y="233363"/>
                </a:cubicBezTo>
                <a:cubicBezTo>
                  <a:pt x="1402080" y="214948"/>
                  <a:pt x="1417320" y="199708"/>
                  <a:pt x="1447800" y="187643"/>
                </a:cubicBezTo>
                <a:cubicBezTo>
                  <a:pt x="1478280" y="175578"/>
                  <a:pt x="1493520" y="175578"/>
                  <a:pt x="1524000" y="172403"/>
                </a:cubicBezTo>
                <a:cubicBezTo>
                  <a:pt x="1554480" y="169228"/>
                  <a:pt x="1569720" y="172403"/>
                  <a:pt x="1600200" y="172403"/>
                </a:cubicBezTo>
                <a:cubicBezTo>
                  <a:pt x="1630680" y="172403"/>
                  <a:pt x="1645920" y="169228"/>
                  <a:pt x="1676400" y="172403"/>
                </a:cubicBezTo>
                <a:cubicBezTo>
                  <a:pt x="1706880" y="175578"/>
                  <a:pt x="1718945" y="181293"/>
                  <a:pt x="1752600" y="187643"/>
                </a:cubicBezTo>
                <a:cubicBezTo>
                  <a:pt x="1786255" y="193993"/>
                  <a:pt x="1810385" y="199708"/>
                  <a:pt x="1844040" y="202883"/>
                </a:cubicBezTo>
                <a:cubicBezTo>
                  <a:pt x="1877695" y="206058"/>
                  <a:pt x="1889760" y="202883"/>
                  <a:pt x="1920240" y="202883"/>
                </a:cubicBezTo>
                <a:cubicBezTo>
                  <a:pt x="1950720" y="202883"/>
                  <a:pt x="1962785" y="202883"/>
                  <a:pt x="1996440" y="202883"/>
                </a:cubicBezTo>
                <a:cubicBezTo>
                  <a:pt x="2030095" y="202883"/>
                  <a:pt x="2051050" y="202883"/>
                  <a:pt x="2087880" y="202883"/>
                </a:cubicBezTo>
                <a:cubicBezTo>
                  <a:pt x="2124710" y="202883"/>
                  <a:pt x="2145665" y="202883"/>
                  <a:pt x="2179320" y="202883"/>
                </a:cubicBezTo>
                <a:cubicBezTo>
                  <a:pt x="2212975" y="202883"/>
                  <a:pt x="2225040" y="202883"/>
                  <a:pt x="2255520" y="202883"/>
                </a:cubicBezTo>
                <a:cubicBezTo>
                  <a:pt x="2286000" y="202883"/>
                  <a:pt x="2301240" y="206058"/>
                  <a:pt x="2331720" y="202883"/>
                </a:cubicBezTo>
                <a:cubicBezTo>
                  <a:pt x="2362200" y="199708"/>
                  <a:pt x="2377440" y="196533"/>
                  <a:pt x="2407920" y="187643"/>
                </a:cubicBezTo>
                <a:cubicBezTo>
                  <a:pt x="2438400" y="178753"/>
                  <a:pt x="2447290" y="160338"/>
                  <a:pt x="2484120" y="157163"/>
                </a:cubicBezTo>
                <a:cubicBezTo>
                  <a:pt x="2520950" y="153988"/>
                  <a:pt x="2551430" y="157163"/>
                  <a:pt x="2590800" y="172403"/>
                </a:cubicBezTo>
                <a:cubicBezTo>
                  <a:pt x="2630170" y="187643"/>
                  <a:pt x="2645410" y="214948"/>
                  <a:pt x="2682240" y="233363"/>
                </a:cubicBezTo>
                <a:cubicBezTo>
                  <a:pt x="2719070" y="251778"/>
                  <a:pt x="2740025" y="248603"/>
                  <a:pt x="2773680" y="263843"/>
                </a:cubicBezTo>
                <a:cubicBezTo>
                  <a:pt x="2807335" y="279083"/>
                  <a:pt x="2816225" y="300673"/>
                  <a:pt x="2849880" y="309563"/>
                </a:cubicBezTo>
                <a:cubicBezTo>
                  <a:pt x="2883535" y="318453"/>
                  <a:pt x="2907665" y="315913"/>
                  <a:pt x="2941320" y="309563"/>
                </a:cubicBezTo>
                <a:cubicBezTo>
                  <a:pt x="2974975" y="303213"/>
                  <a:pt x="2987040" y="287973"/>
                  <a:pt x="3017520" y="279083"/>
                </a:cubicBezTo>
                <a:cubicBezTo>
                  <a:pt x="3048000" y="270193"/>
                  <a:pt x="3060065" y="270193"/>
                  <a:pt x="3093720" y="263843"/>
                </a:cubicBezTo>
                <a:cubicBezTo>
                  <a:pt x="3127375" y="257493"/>
                  <a:pt x="3151505" y="254953"/>
                  <a:pt x="3185160" y="248603"/>
                </a:cubicBezTo>
                <a:cubicBezTo>
                  <a:pt x="3218815" y="242253"/>
                  <a:pt x="3230880" y="236538"/>
                  <a:pt x="3261360" y="233363"/>
                </a:cubicBezTo>
                <a:cubicBezTo>
                  <a:pt x="3291840" y="230188"/>
                  <a:pt x="3307080" y="233363"/>
                  <a:pt x="3337560" y="233363"/>
                </a:cubicBezTo>
                <a:cubicBezTo>
                  <a:pt x="3368040" y="233363"/>
                  <a:pt x="3399790" y="233363"/>
                  <a:pt x="3413760" y="233363"/>
                </a:cubicBezTo>
              </a:path>
            </a:pathLst>
          </a:cu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1" name="Текстовое поле 10"/>
          <p:cNvSpPr txBox="1"/>
          <p:nvPr/>
        </p:nvSpPr>
        <p:spPr>
          <a:xfrm>
            <a:off x="7037705" y="2518410"/>
            <a:ext cx="869315" cy="368300"/>
          </a:xfrm>
          <a:prstGeom prst="rect">
            <a:avLst/>
          </a:prstGeom>
          <a:noFill/>
        </p:spPr>
        <p:txBody>
          <a:bodyPr wrap="none" rtlCol="0" anchor="t">
            <a:spAutoFit/>
          </a:bodyPr>
          <a:p>
            <a:r>
              <a:rPr lang="en-US" altLang="en-US">
                <a:sym typeface="+mn-ea"/>
              </a:rPr>
              <a:t>Control</a:t>
            </a:r>
            <a:endParaRPr lang="en-US" altLang="en-US">
              <a:sym typeface="+mn-ea"/>
            </a:endParaRPr>
          </a:p>
        </p:txBody>
      </p:sp>
      <p:sp>
        <p:nvSpPr>
          <p:cNvPr id="13" name="Текстовое поле 12"/>
          <p:cNvSpPr txBox="1"/>
          <p:nvPr/>
        </p:nvSpPr>
        <p:spPr>
          <a:xfrm>
            <a:off x="7061835" y="3648710"/>
            <a:ext cx="897890" cy="398780"/>
          </a:xfrm>
          <a:prstGeom prst="rect">
            <a:avLst/>
          </a:prstGeom>
          <a:noFill/>
        </p:spPr>
        <p:txBody>
          <a:bodyPr wrap="none" rtlCol="0" anchor="t">
            <a:spAutoFit/>
          </a:bodyPr>
          <a:p>
            <a:r>
              <a:rPr lang="en-US" altLang="en-US" sz="2000">
                <a:sym typeface="+mn-ea"/>
              </a:rPr>
              <a:t>Impact</a:t>
            </a:r>
            <a:endParaRPr lang="en-US" altLang="en-US" sz="2000">
              <a:sym typeface="+mn-ea"/>
            </a:endParaRPr>
          </a:p>
        </p:txBody>
      </p:sp>
      <p:sp>
        <p:nvSpPr>
          <p:cNvPr id="15" name="Текстовое поле 14"/>
          <p:cNvSpPr txBox="1"/>
          <p:nvPr/>
        </p:nvSpPr>
        <p:spPr>
          <a:xfrm>
            <a:off x="529590" y="5927725"/>
            <a:ext cx="10751820" cy="645160"/>
          </a:xfrm>
          <a:prstGeom prst="rect">
            <a:avLst/>
          </a:prstGeom>
          <a:noFill/>
        </p:spPr>
        <p:txBody>
          <a:bodyPr wrap="square" rtlCol="0">
            <a:spAutoFit/>
          </a:bodyPr>
          <a:p>
            <a:r>
              <a:rPr lang="ru-RU" altLang="ru-RU" sz="3600"/>
              <a:t>Принцип 2. Множественность точек наблюдения.</a:t>
            </a:r>
            <a:endParaRPr lang="ru-RU" altLang="ru-RU" sz="3600"/>
          </a:p>
        </p:txBody>
      </p:sp>
      <p:grpSp>
        <p:nvGrpSpPr>
          <p:cNvPr id="14" name="Группа 13"/>
          <p:cNvGrpSpPr/>
          <p:nvPr/>
        </p:nvGrpSpPr>
        <p:grpSpPr>
          <a:xfrm>
            <a:off x="8209280" y="1736090"/>
            <a:ext cx="3199765" cy="2914943"/>
            <a:chOff x="2040" y="2432"/>
            <a:chExt cx="10151" cy="5936"/>
          </a:xfrm>
        </p:grpSpPr>
        <p:cxnSp>
          <p:nvCxnSpPr>
            <p:cNvPr id="16" name="Прямая со стрелкой 15"/>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18" name="Полилиния 17"/>
            <p:cNvSpPr/>
            <p:nvPr/>
          </p:nvSpPr>
          <p:spPr>
            <a:xfrm flipV="1">
              <a:off x="2473" y="5339"/>
              <a:ext cx="9718" cy="2597"/>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cxnSp>
        <p:nvCxnSpPr>
          <p:cNvPr id="19" name="Прямое соединение 18"/>
          <p:cNvCxnSpPr/>
          <p:nvPr/>
        </p:nvCxnSpPr>
        <p:spPr>
          <a:xfrm>
            <a:off x="9951720" y="1969770"/>
            <a:ext cx="0" cy="2758440"/>
          </a:xfrm>
          <a:prstGeom prst="line">
            <a:avLst/>
          </a:prstGeom>
          <a:ln w="41275">
            <a:solidFill>
              <a:srgbClr val="FF6600"/>
            </a:solidFill>
            <a:prstDash val="sysDash"/>
          </a:ln>
        </p:spPr>
        <p:style>
          <a:lnRef idx="1">
            <a:schemeClr val="accent1"/>
          </a:lnRef>
          <a:fillRef idx="0">
            <a:schemeClr val="accent1"/>
          </a:fillRef>
          <a:effectRef idx="0">
            <a:schemeClr val="accent1"/>
          </a:effectRef>
          <a:fontRef idx="minor">
            <a:schemeClr val="tx1"/>
          </a:fontRef>
        </p:style>
      </p:cxnSp>
      <p:sp>
        <p:nvSpPr>
          <p:cNvPr id="20" name="Текстовое поле 19"/>
          <p:cNvSpPr txBox="1"/>
          <p:nvPr/>
        </p:nvSpPr>
        <p:spPr>
          <a:xfrm>
            <a:off x="8397240" y="4758690"/>
            <a:ext cx="1310640" cy="521970"/>
          </a:xfrm>
          <a:prstGeom prst="rect">
            <a:avLst/>
          </a:prstGeom>
          <a:noFill/>
        </p:spPr>
        <p:txBody>
          <a:bodyPr wrap="square" rtlCol="0">
            <a:spAutoFit/>
          </a:bodyPr>
          <a:p>
            <a:pPr algn="ctr"/>
            <a:r>
              <a:rPr lang="en-US" altLang="ru-RU" sz="2800"/>
              <a:t>Before</a:t>
            </a:r>
            <a:endParaRPr lang="en-US" altLang="ru-RU" sz="2800"/>
          </a:p>
        </p:txBody>
      </p:sp>
      <p:sp>
        <p:nvSpPr>
          <p:cNvPr id="21" name="Текстовое поле 20"/>
          <p:cNvSpPr txBox="1"/>
          <p:nvPr/>
        </p:nvSpPr>
        <p:spPr>
          <a:xfrm>
            <a:off x="10066020" y="4758690"/>
            <a:ext cx="1310640" cy="521970"/>
          </a:xfrm>
          <a:prstGeom prst="rect">
            <a:avLst/>
          </a:prstGeom>
          <a:noFill/>
        </p:spPr>
        <p:txBody>
          <a:bodyPr wrap="square" rtlCol="0">
            <a:spAutoFit/>
          </a:bodyPr>
          <a:p>
            <a:pPr algn="ctr"/>
            <a:r>
              <a:rPr lang="en-US" altLang="ru-RU" sz="2800"/>
              <a:t>After</a:t>
            </a:r>
            <a:endParaRPr lang="en-US" altLang="ru-RU" sz="2800"/>
          </a:p>
        </p:txBody>
      </p:sp>
      <p:sp>
        <p:nvSpPr>
          <p:cNvPr id="27" name="Полилиния 26"/>
          <p:cNvSpPr/>
          <p:nvPr/>
        </p:nvSpPr>
        <p:spPr>
          <a:xfrm>
            <a:off x="8382000" y="3087370"/>
            <a:ext cx="2994660" cy="1161415"/>
          </a:xfrm>
          <a:custGeom>
            <a:avLst/>
            <a:gdLst>
              <a:gd name="connisteX0" fmla="*/ 0 w 2966720"/>
              <a:gd name="connsiteY0" fmla="*/ 72457 h 1161421"/>
              <a:gd name="connisteX1" fmla="*/ 71120 w 2966720"/>
              <a:gd name="connsiteY1" fmla="*/ 92777 h 1161421"/>
              <a:gd name="connisteX2" fmla="*/ 142240 w 2966720"/>
              <a:gd name="connsiteY2" fmla="*/ 92777 h 1161421"/>
              <a:gd name="connisteX3" fmla="*/ 213360 w 2966720"/>
              <a:gd name="connsiteY3" fmla="*/ 92777 h 1161421"/>
              <a:gd name="connisteX4" fmla="*/ 284480 w 2966720"/>
              <a:gd name="connsiteY4" fmla="*/ 92777 h 1161421"/>
              <a:gd name="connisteX5" fmla="*/ 365760 w 2966720"/>
              <a:gd name="connsiteY5" fmla="*/ 82617 h 1161421"/>
              <a:gd name="connisteX6" fmla="*/ 447040 w 2966720"/>
              <a:gd name="connsiteY6" fmla="*/ 82617 h 1161421"/>
              <a:gd name="connisteX7" fmla="*/ 528320 w 2966720"/>
              <a:gd name="connsiteY7" fmla="*/ 82617 h 1161421"/>
              <a:gd name="connisteX8" fmla="*/ 609600 w 2966720"/>
              <a:gd name="connsiteY8" fmla="*/ 62297 h 1161421"/>
              <a:gd name="connisteX9" fmla="*/ 680720 w 2966720"/>
              <a:gd name="connsiteY9" fmla="*/ 21657 h 1161421"/>
              <a:gd name="connisteX10" fmla="*/ 751840 w 2966720"/>
              <a:gd name="connsiteY10" fmla="*/ 21657 h 1161421"/>
              <a:gd name="connisteX11" fmla="*/ 822960 w 2966720"/>
              <a:gd name="connsiteY11" fmla="*/ 21657 h 1161421"/>
              <a:gd name="connisteX12" fmla="*/ 894080 w 2966720"/>
              <a:gd name="connsiteY12" fmla="*/ 21657 h 1161421"/>
              <a:gd name="connisteX13" fmla="*/ 965200 w 2966720"/>
              <a:gd name="connsiteY13" fmla="*/ 52137 h 1161421"/>
              <a:gd name="connisteX14" fmla="*/ 1046480 w 2966720"/>
              <a:gd name="connsiteY14" fmla="*/ 52137 h 1161421"/>
              <a:gd name="connisteX15" fmla="*/ 1117600 w 2966720"/>
              <a:gd name="connsiteY15" fmla="*/ 52137 h 1161421"/>
              <a:gd name="connisteX16" fmla="*/ 1188720 w 2966720"/>
              <a:gd name="connsiteY16" fmla="*/ 31817 h 1161421"/>
              <a:gd name="connisteX17" fmla="*/ 1259840 w 2966720"/>
              <a:gd name="connsiteY17" fmla="*/ 31817 h 1161421"/>
              <a:gd name="connisteX18" fmla="*/ 1341120 w 2966720"/>
              <a:gd name="connsiteY18" fmla="*/ 31817 h 1161421"/>
              <a:gd name="connisteX19" fmla="*/ 1432560 w 2966720"/>
              <a:gd name="connsiteY19" fmla="*/ 31817 h 1161421"/>
              <a:gd name="connisteX20" fmla="*/ 1503680 w 2966720"/>
              <a:gd name="connsiteY20" fmla="*/ 31817 h 1161421"/>
              <a:gd name="connisteX21" fmla="*/ 1574800 w 2966720"/>
              <a:gd name="connsiteY21" fmla="*/ 1337 h 1161421"/>
              <a:gd name="connisteX22" fmla="*/ 1625600 w 2966720"/>
              <a:gd name="connsiteY22" fmla="*/ 72457 h 1161421"/>
              <a:gd name="connisteX23" fmla="*/ 1706880 w 2966720"/>
              <a:gd name="connsiteY23" fmla="*/ 133417 h 1161421"/>
              <a:gd name="connisteX24" fmla="*/ 1788160 w 2966720"/>
              <a:gd name="connsiteY24" fmla="*/ 133417 h 1161421"/>
              <a:gd name="connisteX25" fmla="*/ 1899920 w 2966720"/>
              <a:gd name="connsiteY25" fmla="*/ 174057 h 1161421"/>
              <a:gd name="connisteX26" fmla="*/ 1971040 w 2966720"/>
              <a:gd name="connsiteY26" fmla="*/ 204537 h 1161421"/>
              <a:gd name="connisteX27" fmla="*/ 2052320 w 2966720"/>
              <a:gd name="connsiteY27" fmla="*/ 285817 h 1161421"/>
              <a:gd name="connisteX28" fmla="*/ 2133600 w 2966720"/>
              <a:gd name="connsiteY28" fmla="*/ 356937 h 1161421"/>
              <a:gd name="connisteX29" fmla="*/ 2214880 w 2966720"/>
              <a:gd name="connsiteY29" fmla="*/ 387417 h 1161421"/>
              <a:gd name="connisteX30" fmla="*/ 2306320 w 2966720"/>
              <a:gd name="connsiteY30" fmla="*/ 448377 h 1161421"/>
              <a:gd name="connisteX31" fmla="*/ 2357120 w 2966720"/>
              <a:gd name="connsiteY31" fmla="*/ 519497 h 1161421"/>
              <a:gd name="connisteX32" fmla="*/ 2407920 w 2966720"/>
              <a:gd name="connsiteY32" fmla="*/ 600777 h 1161421"/>
              <a:gd name="connisteX33" fmla="*/ 2407920 w 2966720"/>
              <a:gd name="connsiteY33" fmla="*/ 682057 h 1161421"/>
              <a:gd name="connisteX34" fmla="*/ 2418080 w 2966720"/>
              <a:gd name="connsiteY34" fmla="*/ 753177 h 1161421"/>
              <a:gd name="connisteX35" fmla="*/ 2448560 w 2966720"/>
              <a:gd name="connsiteY35" fmla="*/ 834457 h 1161421"/>
              <a:gd name="connisteX36" fmla="*/ 2550160 w 2966720"/>
              <a:gd name="connsiteY36" fmla="*/ 895417 h 1161421"/>
              <a:gd name="connisteX37" fmla="*/ 2621280 w 2966720"/>
              <a:gd name="connsiteY37" fmla="*/ 946217 h 1161421"/>
              <a:gd name="connisteX38" fmla="*/ 2672080 w 2966720"/>
              <a:gd name="connsiteY38" fmla="*/ 1017337 h 1161421"/>
              <a:gd name="connisteX39" fmla="*/ 2733040 w 2966720"/>
              <a:gd name="connsiteY39" fmla="*/ 1088457 h 1161421"/>
              <a:gd name="connisteX40" fmla="*/ 2814320 w 2966720"/>
              <a:gd name="connsiteY40" fmla="*/ 1139257 h 1161421"/>
              <a:gd name="connisteX41" fmla="*/ 2885440 w 2966720"/>
              <a:gd name="connsiteY41" fmla="*/ 1159577 h 1161421"/>
              <a:gd name="connisteX42" fmla="*/ 2966720 w 2966720"/>
              <a:gd name="connsiteY42" fmla="*/ 1159577 h 116142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Lst>
            <a:rect l="l" t="t" r="r" b="b"/>
            <a:pathLst>
              <a:path w="2966720" h="1161421">
                <a:moveTo>
                  <a:pt x="0" y="72458"/>
                </a:moveTo>
                <a:cubicBezTo>
                  <a:pt x="12700" y="76268"/>
                  <a:pt x="42545" y="88968"/>
                  <a:pt x="71120" y="92778"/>
                </a:cubicBezTo>
                <a:cubicBezTo>
                  <a:pt x="99695" y="96588"/>
                  <a:pt x="113665" y="92778"/>
                  <a:pt x="142240" y="92778"/>
                </a:cubicBezTo>
                <a:cubicBezTo>
                  <a:pt x="170815" y="92778"/>
                  <a:pt x="184785" y="92778"/>
                  <a:pt x="213360" y="92778"/>
                </a:cubicBezTo>
                <a:cubicBezTo>
                  <a:pt x="241935" y="92778"/>
                  <a:pt x="254000" y="94683"/>
                  <a:pt x="284480" y="92778"/>
                </a:cubicBezTo>
                <a:cubicBezTo>
                  <a:pt x="314960" y="90873"/>
                  <a:pt x="333375" y="84523"/>
                  <a:pt x="365760" y="82618"/>
                </a:cubicBezTo>
                <a:cubicBezTo>
                  <a:pt x="398145" y="80713"/>
                  <a:pt x="414655" y="82618"/>
                  <a:pt x="447040" y="82618"/>
                </a:cubicBezTo>
                <a:cubicBezTo>
                  <a:pt x="479425" y="82618"/>
                  <a:pt x="495935" y="86428"/>
                  <a:pt x="528320" y="82618"/>
                </a:cubicBezTo>
                <a:cubicBezTo>
                  <a:pt x="560705" y="78808"/>
                  <a:pt x="579120" y="74363"/>
                  <a:pt x="609600" y="62298"/>
                </a:cubicBezTo>
                <a:cubicBezTo>
                  <a:pt x="640080" y="50233"/>
                  <a:pt x="652145" y="29913"/>
                  <a:pt x="680720" y="21658"/>
                </a:cubicBezTo>
                <a:cubicBezTo>
                  <a:pt x="709295" y="13403"/>
                  <a:pt x="723265" y="21658"/>
                  <a:pt x="751840" y="21658"/>
                </a:cubicBezTo>
                <a:cubicBezTo>
                  <a:pt x="780415" y="21658"/>
                  <a:pt x="794385" y="21658"/>
                  <a:pt x="822960" y="21658"/>
                </a:cubicBezTo>
                <a:cubicBezTo>
                  <a:pt x="851535" y="21658"/>
                  <a:pt x="865505" y="15308"/>
                  <a:pt x="894080" y="21658"/>
                </a:cubicBezTo>
                <a:cubicBezTo>
                  <a:pt x="922655" y="28008"/>
                  <a:pt x="934720" y="45788"/>
                  <a:pt x="965200" y="52138"/>
                </a:cubicBezTo>
                <a:cubicBezTo>
                  <a:pt x="995680" y="58488"/>
                  <a:pt x="1016000" y="52138"/>
                  <a:pt x="1046480" y="52138"/>
                </a:cubicBezTo>
                <a:cubicBezTo>
                  <a:pt x="1076960" y="52138"/>
                  <a:pt x="1089025" y="55948"/>
                  <a:pt x="1117600" y="52138"/>
                </a:cubicBezTo>
                <a:cubicBezTo>
                  <a:pt x="1146175" y="48328"/>
                  <a:pt x="1160145" y="35628"/>
                  <a:pt x="1188720" y="31818"/>
                </a:cubicBezTo>
                <a:cubicBezTo>
                  <a:pt x="1217295" y="28008"/>
                  <a:pt x="1229360" y="31818"/>
                  <a:pt x="1259840" y="31818"/>
                </a:cubicBezTo>
                <a:cubicBezTo>
                  <a:pt x="1290320" y="31818"/>
                  <a:pt x="1306830" y="31818"/>
                  <a:pt x="1341120" y="31818"/>
                </a:cubicBezTo>
                <a:cubicBezTo>
                  <a:pt x="1375410" y="31818"/>
                  <a:pt x="1400175" y="31818"/>
                  <a:pt x="1432560" y="31818"/>
                </a:cubicBezTo>
                <a:cubicBezTo>
                  <a:pt x="1464945" y="31818"/>
                  <a:pt x="1475105" y="38168"/>
                  <a:pt x="1503680" y="31818"/>
                </a:cubicBezTo>
                <a:cubicBezTo>
                  <a:pt x="1532255" y="25468"/>
                  <a:pt x="1550670" y="-6917"/>
                  <a:pt x="1574800" y="1338"/>
                </a:cubicBezTo>
                <a:cubicBezTo>
                  <a:pt x="1598930" y="9593"/>
                  <a:pt x="1598930" y="45788"/>
                  <a:pt x="1625600" y="72458"/>
                </a:cubicBezTo>
                <a:cubicBezTo>
                  <a:pt x="1652270" y="99128"/>
                  <a:pt x="1674495" y="121353"/>
                  <a:pt x="1706880" y="133418"/>
                </a:cubicBezTo>
                <a:cubicBezTo>
                  <a:pt x="1739265" y="145483"/>
                  <a:pt x="1749425" y="125163"/>
                  <a:pt x="1788160" y="133418"/>
                </a:cubicBezTo>
                <a:cubicBezTo>
                  <a:pt x="1826895" y="141673"/>
                  <a:pt x="1863090" y="160088"/>
                  <a:pt x="1899920" y="174058"/>
                </a:cubicBezTo>
                <a:cubicBezTo>
                  <a:pt x="1936750" y="188028"/>
                  <a:pt x="1940560" y="182313"/>
                  <a:pt x="1971040" y="204538"/>
                </a:cubicBezTo>
                <a:cubicBezTo>
                  <a:pt x="2001520" y="226763"/>
                  <a:pt x="2019935" y="255338"/>
                  <a:pt x="2052320" y="285818"/>
                </a:cubicBezTo>
                <a:cubicBezTo>
                  <a:pt x="2084705" y="316298"/>
                  <a:pt x="2101215" y="336618"/>
                  <a:pt x="2133600" y="356938"/>
                </a:cubicBezTo>
                <a:cubicBezTo>
                  <a:pt x="2165985" y="377258"/>
                  <a:pt x="2180590" y="369003"/>
                  <a:pt x="2214880" y="387418"/>
                </a:cubicBezTo>
                <a:cubicBezTo>
                  <a:pt x="2249170" y="405833"/>
                  <a:pt x="2277745" y="421708"/>
                  <a:pt x="2306320" y="448378"/>
                </a:cubicBezTo>
                <a:cubicBezTo>
                  <a:pt x="2334895" y="475048"/>
                  <a:pt x="2336800" y="489018"/>
                  <a:pt x="2357120" y="519498"/>
                </a:cubicBezTo>
                <a:cubicBezTo>
                  <a:pt x="2377440" y="549978"/>
                  <a:pt x="2397760" y="568393"/>
                  <a:pt x="2407920" y="600778"/>
                </a:cubicBezTo>
                <a:cubicBezTo>
                  <a:pt x="2418080" y="633163"/>
                  <a:pt x="2406015" y="651578"/>
                  <a:pt x="2407920" y="682058"/>
                </a:cubicBezTo>
                <a:cubicBezTo>
                  <a:pt x="2409825" y="712538"/>
                  <a:pt x="2409825" y="722698"/>
                  <a:pt x="2418080" y="753178"/>
                </a:cubicBezTo>
                <a:cubicBezTo>
                  <a:pt x="2426335" y="783658"/>
                  <a:pt x="2421890" y="805883"/>
                  <a:pt x="2448560" y="834458"/>
                </a:cubicBezTo>
                <a:cubicBezTo>
                  <a:pt x="2475230" y="863033"/>
                  <a:pt x="2515870" y="873193"/>
                  <a:pt x="2550160" y="895418"/>
                </a:cubicBezTo>
                <a:cubicBezTo>
                  <a:pt x="2584450" y="917643"/>
                  <a:pt x="2597150" y="922088"/>
                  <a:pt x="2621280" y="946218"/>
                </a:cubicBezTo>
                <a:cubicBezTo>
                  <a:pt x="2645410" y="970348"/>
                  <a:pt x="2649855" y="988763"/>
                  <a:pt x="2672080" y="1017338"/>
                </a:cubicBezTo>
                <a:cubicBezTo>
                  <a:pt x="2694305" y="1045913"/>
                  <a:pt x="2704465" y="1064328"/>
                  <a:pt x="2733040" y="1088458"/>
                </a:cubicBezTo>
                <a:cubicBezTo>
                  <a:pt x="2761615" y="1112588"/>
                  <a:pt x="2783840" y="1125288"/>
                  <a:pt x="2814320" y="1139258"/>
                </a:cubicBezTo>
                <a:cubicBezTo>
                  <a:pt x="2844800" y="1153228"/>
                  <a:pt x="2854960" y="1155768"/>
                  <a:pt x="2885440" y="1159578"/>
                </a:cubicBezTo>
                <a:cubicBezTo>
                  <a:pt x="2915920" y="1163388"/>
                  <a:pt x="2952115" y="1160213"/>
                  <a:pt x="2966720" y="1159578"/>
                </a:cubicBezTo>
              </a:path>
            </a:pathLst>
          </a:custGeom>
          <a:noFill/>
          <a:ln w="698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8" name="Текстовое поле 27"/>
          <p:cNvSpPr txBox="1"/>
          <p:nvPr/>
        </p:nvSpPr>
        <p:spPr>
          <a:xfrm>
            <a:off x="10286365" y="2896235"/>
            <a:ext cx="869315" cy="368300"/>
          </a:xfrm>
          <a:prstGeom prst="rect">
            <a:avLst/>
          </a:prstGeom>
          <a:noFill/>
        </p:spPr>
        <p:txBody>
          <a:bodyPr wrap="none" rtlCol="0" anchor="t">
            <a:spAutoFit/>
          </a:bodyPr>
          <a:p>
            <a:r>
              <a:rPr lang="en-US" altLang="en-US">
                <a:sym typeface="+mn-ea"/>
              </a:rPr>
              <a:t>Control</a:t>
            </a:r>
            <a:endParaRPr lang="en-US" altLang="en-US">
              <a:sym typeface="+mn-ea"/>
            </a:endParaRPr>
          </a:p>
        </p:txBody>
      </p:sp>
      <p:sp>
        <p:nvSpPr>
          <p:cNvPr id="29" name="Текстовое поле 28"/>
          <p:cNvSpPr txBox="1"/>
          <p:nvPr/>
        </p:nvSpPr>
        <p:spPr>
          <a:xfrm>
            <a:off x="9618980" y="4142105"/>
            <a:ext cx="897890" cy="398780"/>
          </a:xfrm>
          <a:prstGeom prst="rect">
            <a:avLst/>
          </a:prstGeom>
          <a:noFill/>
        </p:spPr>
        <p:txBody>
          <a:bodyPr wrap="none" rtlCol="0" anchor="t">
            <a:spAutoFit/>
          </a:bodyPr>
          <a:p>
            <a:r>
              <a:rPr lang="en-US" altLang="en-US" sz="2000">
                <a:sym typeface="+mn-ea"/>
              </a:rPr>
              <a:t>Impact</a:t>
            </a:r>
            <a:endParaRPr lang="en-US" altLang="en-US" sz="200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a:t>На каком расстоянии друг от друга должны находиться точки наблюдения?</a:t>
            </a:r>
            <a:endParaRPr lang="ru-RU" altLang="en-US"/>
          </a:p>
        </p:txBody>
      </p:sp>
      <p:sp>
        <p:nvSpPr>
          <p:cNvPr id="4" name="Замещающий текст 3"/>
          <p:cNvSpPr>
            <a:spLocks noGrp="1"/>
          </p:cNvSpPr>
          <p:nvPr>
            <p:ph type="body" idx="1"/>
          </p:nvPr>
        </p:nvSpPr>
        <p:spPr/>
        <p:txBody>
          <a:bodyPr/>
          <a:p>
            <a:endParaRPr lang="ru-RU"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740410" y="2541905"/>
            <a:ext cx="9843135" cy="811530"/>
          </a:xfrm>
        </p:spPr>
        <p:txBody>
          <a:bodyPr/>
          <a:p>
            <a:r>
              <a:rPr lang="ru-RU" altLang="en-US"/>
              <a:t>Немного теории...</a:t>
            </a:r>
            <a:endParaRPr lang="ru-RU" altLang="en-US"/>
          </a:p>
        </p:txBody>
      </p:sp>
      <p:sp>
        <p:nvSpPr>
          <p:cNvPr id="3" name="Замещающий текст 2"/>
          <p:cNvSpPr>
            <a:spLocks noGrp="1"/>
          </p:cNvSpPr>
          <p:nvPr>
            <p:ph type="body" idx="1"/>
          </p:nvPr>
        </p:nvSpPr>
        <p:spPr/>
        <p:txBody>
          <a:bodyPr/>
          <a:p>
            <a:endParaRPr lang="ru-RU"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Замещающее содержимое 3"/>
          <p:cNvPicPr>
            <a:picLocks noChangeAspect="1"/>
          </p:cNvPicPr>
          <p:nvPr>
            <p:ph sz="quarter" idx="13"/>
          </p:nvPr>
        </p:nvPicPr>
        <p:blipFill>
          <a:blip r:embed="rId1"/>
          <a:srcRect l="11412" t="15536" r="33209" b="7859"/>
          <a:stretch>
            <a:fillRect/>
          </a:stretch>
        </p:blipFill>
        <p:spPr>
          <a:xfrm>
            <a:off x="5248910" y="1431925"/>
            <a:ext cx="6691630" cy="5207000"/>
          </a:xfrm>
          <a:prstGeom prst="rect">
            <a:avLst/>
          </a:prstGeom>
          <a:ln>
            <a:solidFill>
              <a:schemeClr val="accent1"/>
            </a:solidFill>
          </a:ln>
        </p:spPr>
      </p:pic>
      <p:sp>
        <p:nvSpPr>
          <p:cNvPr id="36866" name="Заголовок 36865"/>
          <p:cNvSpPr>
            <a:spLocks noGrp="1"/>
          </p:cNvSpPr>
          <p:nvPr>
            <p:ph type="title"/>
          </p:nvPr>
        </p:nvSpPr>
        <p:spPr>
          <a:xfrm>
            <a:off x="61595" y="0"/>
            <a:ext cx="10606405" cy="1773555"/>
          </a:xfrm>
        </p:spPr>
        <p:txBody>
          <a:bodyPr anchor="ctr" anchorCtr="0">
            <a:normAutofit/>
          </a:bodyPr>
          <a:p>
            <a:r>
              <a:rPr sz="3600"/>
              <a:t>Иерархическая схема действия факторов, регулирующих </a:t>
            </a:r>
            <a:r>
              <a:rPr lang="ru-RU" sz="3600"/>
              <a:t>изменеия в морских сообществах</a:t>
            </a:r>
            <a:br>
              <a:rPr sz="3600"/>
            </a:br>
            <a:r>
              <a:rPr sz="2800"/>
              <a:t>(</a:t>
            </a:r>
            <a:r>
              <a:rPr lang="en-US" altLang="x-none" sz="2800" err="1"/>
              <a:t>Zajac</a:t>
            </a:r>
            <a:r>
              <a:rPr lang="en-US" altLang="x-none" sz="2800"/>
              <a:t> et al, 1998)</a:t>
            </a:r>
            <a:endParaRPr sz="2800"/>
          </a:p>
        </p:txBody>
      </p:sp>
      <p:pic>
        <p:nvPicPr>
          <p:cNvPr id="36870" name="Изображение 36869"/>
          <p:cNvPicPr>
            <a:picLocks noChangeAspect="1"/>
          </p:cNvPicPr>
          <p:nvPr/>
        </p:nvPicPr>
        <p:blipFill>
          <a:blip r:embed="rId2"/>
          <a:stretch>
            <a:fillRect/>
          </a:stretch>
        </p:blipFill>
        <p:spPr>
          <a:xfrm>
            <a:off x="61595" y="1960563"/>
            <a:ext cx="4784725" cy="4897437"/>
          </a:xfrm>
          <a:prstGeom prst="rect">
            <a:avLst/>
          </a:prstGeom>
          <a:noFill/>
          <a:ln w="9525">
            <a:noFill/>
          </a:ln>
        </p:spPr>
      </p:pic>
      <p:sp>
        <p:nvSpPr>
          <p:cNvPr id="36871" name="Прямоугольная выноска 36870"/>
          <p:cNvSpPr/>
          <p:nvPr/>
        </p:nvSpPr>
        <p:spPr>
          <a:xfrm>
            <a:off x="4273233" y="1844675"/>
            <a:ext cx="4932362" cy="1008063"/>
          </a:xfrm>
          <a:prstGeom prst="wedgeRectCallout">
            <a:avLst>
              <a:gd name="adj1" fmla="val -45880"/>
              <a:gd name="adj2" fmla="val 70000"/>
            </a:avLst>
          </a:prstGeom>
          <a:solidFill>
            <a:schemeClr val="accent1"/>
          </a:solidFill>
          <a:ln w="9525" cap="flat" cmpd="sng">
            <a:solidFill>
              <a:schemeClr val="tx1"/>
            </a:solidFill>
            <a:prstDash val="solid"/>
            <a:miter/>
            <a:headEnd type="none" w="med" len="med"/>
            <a:tailEnd type="none" w="med" len="med"/>
          </a:ln>
        </p:spPr>
        <p:txBody>
          <a:bodyPr/>
          <a:p>
            <a:pPr algn="ctr"/>
            <a:r>
              <a:rPr lang="ru-RU" b="1"/>
              <a:t>Параметры среды:</a:t>
            </a:r>
            <a:r>
              <a:rPr lang="ru-RU"/>
              <a:t> </a:t>
            </a:r>
            <a:r>
              <a:t>Температура, Соленость, Тип грунта, Пищевые ресурсы, Гидродинамика</a:t>
            </a:r>
            <a:r>
              <a:rPr lang="en-US" altLang="x-none"/>
              <a:t>,</a:t>
            </a:r>
            <a:r>
              <a:t> </a:t>
            </a:r>
            <a:r>
              <a:rPr lang="en-US" altLang="x-none"/>
              <a:t>etc.</a:t>
            </a:r>
            <a:endParaRPr lang="en-US" altLang="x-none"/>
          </a:p>
        </p:txBody>
      </p:sp>
      <p:sp>
        <p:nvSpPr>
          <p:cNvPr id="36872" name="Скругленная прямоугольная выноска 36871"/>
          <p:cNvSpPr/>
          <p:nvPr/>
        </p:nvSpPr>
        <p:spPr>
          <a:xfrm>
            <a:off x="3912870" y="3235960"/>
            <a:ext cx="5292725" cy="1056640"/>
          </a:xfrm>
          <a:prstGeom prst="wedgeRoundRectCallout">
            <a:avLst>
              <a:gd name="adj1" fmla="val -43750"/>
              <a:gd name="adj2" fmla="val 70000"/>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ru-RU" b="1"/>
              <a:t>Популяционнык параметры:</a:t>
            </a:r>
            <a:r>
              <a:rPr lang="ru-RU"/>
              <a:t> </a:t>
            </a:r>
            <a:r>
              <a:t>Скорость роста популяции, Тип развития, Подвижность взрослых особей и </a:t>
            </a:r>
            <a:r>
              <a:rPr err="1"/>
              <a:t>ювенилов</a:t>
            </a:r>
            <a:r>
              <a:t>, Плодовитость </a:t>
            </a:r>
            <a:r>
              <a:rPr lang="en-US" altLang="x-none"/>
              <a:t>,</a:t>
            </a:r>
            <a:r>
              <a:t> </a:t>
            </a:r>
            <a:r>
              <a:rPr lang="en-US" altLang="x-none"/>
              <a:t>etc.</a:t>
            </a:r>
            <a:r>
              <a:t> </a:t>
            </a:r>
          </a:p>
        </p:txBody>
      </p:sp>
      <p:sp>
        <p:nvSpPr>
          <p:cNvPr id="36873" name="Выноска-облако 36872"/>
          <p:cNvSpPr/>
          <p:nvPr/>
        </p:nvSpPr>
        <p:spPr>
          <a:xfrm>
            <a:off x="3696970" y="4437063"/>
            <a:ext cx="5508625" cy="1368425"/>
          </a:xfrm>
          <a:prstGeom prst="cloudCallout">
            <a:avLst>
              <a:gd name="adj1" fmla="val -44292"/>
              <a:gd name="adj2" fmla="val 51046"/>
            </a:avLst>
          </a:prstGeom>
          <a:solidFill>
            <a:schemeClr val="accent1"/>
          </a:solidFill>
          <a:ln w="9525" cap="flat" cmpd="sng">
            <a:solidFill>
              <a:schemeClr val="tx1"/>
            </a:solidFill>
            <a:prstDash val="solid"/>
            <a:headEnd type="none" w="med" len="med"/>
            <a:tailEnd type="none" w="med" len="med"/>
          </a:ln>
        </p:spPr>
        <p:txBody>
          <a:bodyPr/>
          <a:p>
            <a:pPr algn="ctr"/>
            <a:r>
              <a:rPr b="1"/>
              <a:t>Межвидовые</a:t>
            </a:r>
            <a:r>
              <a:rPr lang="ru-RU" b="1"/>
              <a:t> и внутривидовые </a:t>
            </a:r>
            <a:r>
              <a:rPr b="1"/>
              <a:t> взаимоотношения</a:t>
            </a:r>
            <a:r>
              <a:rPr lang="ru-RU" b="1"/>
              <a:t>:</a:t>
            </a:r>
            <a:r>
              <a:t>  </a:t>
            </a:r>
            <a:r>
              <a:rPr lang="ru-RU"/>
              <a:t>Аменсализм</a:t>
            </a:r>
            <a:r>
              <a:t>,</a:t>
            </a:r>
            <a:r>
              <a:rPr lang="ru-RU"/>
              <a:t> Конкуренция,</a:t>
            </a:r>
            <a:r>
              <a:rPr lang="en-US"/>
              <a:t> </a:t>
            </a:r>
            <a:r>
              <a:t> Хищничество</a:t>
            </a:r>
            <a:r>
              <a:rPr lang="en-US" altLang="x-none"/>
              <a:t>,</a:t>
            </a:r>
            <a:r>
              <a:t> </a:t>
            </a:r>
            <a:r>
              <a:rPr lang="en-US" altLang="x-none"/>
              <a:t>etc.</a:t>
            </a:r>
            <a:endParaRPr lang="en-US" alt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wipe(down)">
                                      <p:cBhvr>
                                        <p:cTn id="7" dur="500"/>
                                        <p:tgtEl>
                                          <p:spTgt spid="368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872"/>
                                        </p:tgtEl>
                                        <p:attrNameLst>
                                          <p:attrName>style.visibility</p:attrName>
                                        </p:attrNameLst>
                                      </p:cBhvr>
                                      <p:to>
                                        <p:strVal val="visible"/>
                                      </p:to>
                                    </p:set>
                                    <p:animEffect transition="in" filter="wipe(down)">
                                      <p:cBhvr>
                                        <p:cTn id="12" dur="500"/>
                                        <p:tgtEl>
                                          <p:spTgt spid="368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873"/>
                                        </p:tgtEl>
                                        <p:attrNameLst>
                                          <p:attrName>style.visibility</p:attrName>
                                        </p:attrNameLst>
                                      </p:cBhvr>
                                      <p:to>
                                        <p:strVal val="visible"/>
                                      </p:to>
                                    </p:set>
                                    <p:animEffect transition="in" filter="wipe(down)">
                                      <p:cBhvr>
                                        <p:cTn id="17" dur="500"/>
                                        <p:tgtEl>
                                          <p:spTgt spid="36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bldLvl="0" animBg="1"/>
      <p:bldP spid="36872" grpId="0" bldLvl="0" animBg="1"/>
      <p:bldP spid="36873"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6" name="Изображение 38915"/>
          <p:cNvPicPr>
            <a:picLocks noChangeAspect="1"/>
          </p:cNvPicPr>
          <p:nvPr/>
        </p:nvPicPr>
        <p:blipFill>
          <a:blip r:embed="rId1"/>
          <a:stretch>
            <a:fillRect/>
          </a:stretch>
        </p:blipFill>
        <p:spPr>
          <a:xfrm>
            <a:off x="1884045" y="817880"/>
            <a:ext cx="6766560" cy="5847080"/>
          </a:xfrm>
          <a:prstGeom prst="rect">
            <a:avLst/>
          </a:prstGeom>
          <a:noFill/>
          <a:ln w="9525">
            <a:noFill/>
          </a:ln>
        </p:spPr>
      </p:pic>
      <p:sp>
        <p:nvSpPr>
          <p:cNvPr id="38917" name="Прямоугольник 38916"/>
          <p:cNvSpPr/>
          <p:nvPr/>
        </p:nvSpPr>
        <p:spPr>
          <a:xfrm>
            <a:off x="0" y="0"/>
            <a:ext cx="11368405" cy="102171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defRPr>
            </a:lvl1pPr>
          </a:lstStyle>
          <a:p>
            <a:pPr lvl="0"/>
            <a:r>
              <a:rPr sz="3200" err="1"/>
              <a:t>Пространтвенная</a:t>
            </a:r>
            <a:r>
              <a:rPr sz="3200"/>
              <a:t> схема действия факторов</a:t>
            </a:r>
            <a:r>
              <a:rPr lang="ru-RU" sz="3200"/>
              <a:t> </a:t>
            </a:r>
            <a:r>
              <a:rPr sz="2400"/>
              <a:t>(</a:t>
            </a:r>
            <a:r>
              <a:rPr lang="en-US" altLang="x-none" sz="2400" err="1"/>
              <a:t>Zajac</a:t>
            </a:r>
            <a:r>
              <a:rPr lang="en-US" altLang="x-none" sz="2400"/>
              <a:t> et al, 1998)</a:t>
            </a:r>
            <a:endParaRPr lang="en-US" altLang="x-none"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Замещающее содержимое 3"/>
          <p:cNvPicPr>
            <a:picLocks noChangeAspect="1"/>
          </p:cNvPicPr>
          <p:nvPr>
            <p:ph sz="quarter" idx="13"/>
          </p:nvPr>
        </p:nvPicPr>
        <p:blipFill>
          <a:blip r:embed="rId1"/>
          <a:srcRect l="10384" t="20288" r="32284" b="9321"/>
          <a:stretch>
            <a:fillRect/>
          </a:stretch>
        </p:blipFill>
        <p:spPr>
          <a:xfrm>
            <a:off x="1083310" y="1364615"/>
            <a:ext cx="7621905" cy="5264150"/>
          </a:xfrm>
          <a:prstGeom prst="rect">
            <a:avLst/>
          </a:prstGeom>
          <a:ln>
            <a:solidFill>
              <a:schemeClr val="accent1"/>
            </a:solidFill>
          </a:ln>
        </p:spPr>
      </p:pic>
      <p:sp>
        <p:nvSpPr>
          <p:cNvPr id="36866" name="Заголовок 36865"/>
          <p:cNvSpPr>
            <a:spLocks noGrp="1"/>
          </p:cNvSpPr>
          <p:nvPr>
            <p:ph type="title"/>
          </p:nvPr>
        </p:nvSpPr>
        <p:spPr>
          <a:xfrm>
            <a:off x="71120" y="0"/>
            <a:ext cx="10596880" cy="1275715"/>
          </a:xfrm>
        </p:spPr>
        <p:txBody>
          <a:bodyPr anchor="ctr" anchorCtr="0">
            <a:normAutofit/>
          </a:bodyPr>
          <a:p>
            <a:r>
              <a:rPr lang="ru-RU" sz="3600"/>
              <a:t>Пространственные и временные масштабы экзогенных воздействий </a:t>
            </a:r>
            <a:r>
              <a:rPr sz="2800"/>
              <a:t>(</a:t>
            </a:r>
            <a:r>
              <a:rPr lang="en-US" altLang="x-none" sz="2800" err="1"/>
              <a:t>Zajac</a:t>
            </a:r>
            <a:r>
              <a:rPr lang="en-US" altLang="x-none" sz="2800"/>
              <a:t> et al, 1998)</a:t>
            </a:r>
            <a:endParaRPr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Заголовок 36865"/>
          <p:cNvSpPr>
            <a:spLocks noGrp="1"/>
          </p:cNvSpPr>
          <p:nvPr>
            <p:ph type="title"/>
          </p:nvPr>
        </p:nvSpPr>
        <p:spPr>
          <a:xfrm>
            <a:off x="708660" y="103505"/>
            <a:ext cx="10515600" cy="1325563"/>
          </a:xfrm>
        </p:spPr>
        <p:txBody>
          <a:bodyPr anchor="ctr" anchorCtr="0">
            <a:normAutofit/>
          </a:bodyPr>
          <a:p>
            <a:r>
              <a:rPr lang="ru-RU" sz="3600"/>
              <a:t>Пространственные и временные масштабы экзогенных воздействий </a:t>
            </a:r>
            <a:r>
              <a:rPr sz="2800"/>
              <a:t>(</a:t>
            </a:r>
            <a:r>
              <a:rPr lang="en-US" altLang="x-none" sz="2800" err="1"/>
              <a:t>Zajac</a:t>
            </a:r>
            <a:r>
              <a:rPr lang="en-US" altLang="x-none" sz="2800"/>
              <a:t> et al, 1998)</a:t>
            </a:r>
            <a:endParaRPr sz="2800"/>
          </a:p>
        </p:txBody>
      </p:sp>
      <p:pic>
        <p:nvPicPr>
          <p:cNvPr id="6" name="Замещающее содержимое 5"/>
          <p:cNvPicPr>
            <a:picLocks noChangeAspect="1"/>
          </p:cNvPicPr>
          <p:nvPr>
            <p:ph idx="1"/>
          </p:nvPr>
        </p:nvPicPr>
        <p:blipFill>
          <a:blip r:embed="rId1"/>
          <a:srcRect l="11033" t="19145" r="32967" b="10740"/>
          <a:stretch>
            <a:fillRect/>
          </a:stretch>
        </p:blipFill>
        <p:spPr>
          <a:xfrm>
            <a:off x="1242060" y="1429385"/>
            <a:ext cx="7507605" cy="5288915"/>
          </a:xfrm>
          <a:prstGeom prst="rect">
            <a:avLst/>
          </a:prstGeom>
          <a:ln>
            <a:solidFill>
              <a:schemeClr val="accent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ru-RU"/>
              <a:t>Общее в разных определениях</a:t>
            </a:r>
            <a:endParaRPr lang="ru-RU" altLang="ru-RU"/>
          </a:p>
        </p:txBody>
      </p:sp>
      <p:sp>
        <p:nvSpPr>
          <p:cNvPr id="3" name="Замещающее содержимое 2"/>
          <p:cNvSpPr>
            <a:spLocks noGrp="1"/>
          </p:cNvSpPr>
          <p:nvPr>
            <p:ph idx="1"/>
          </p:nvPr>
        </p:nvSpPr>
        <p:spPr/>
        <p:txBody>
          <a:bodyPr/>
          <a:p>
            <a:pPr marL="457200" indent="-457200">
              <a:buFont typeface="Arial" panose="020B0604020202020204" pitchFamily="34" charset="0"/>
              <a:buChar char="•"/>
            </a:pPr>
            <a:r>
              <a:rPr lang="ru-RU" altLang="en-US"/>
              <a:t>Повторяющиеся наблюдения (многолетние) </a:t>
            </a:r>
            <a:r>
              <a:rPr lang="ru-RU" altLang="en-US" i="1"/>
              <a:t>одной и той же системы</a:t>
            </a:r>
            <a:r>
              <a:rPr lang="ru-RU" altLang="en-US"/>
              <a:t>. </a:t>
            </a:r>
            <a:endParaRPr lang="ru-RU" altLang="en-US"/>
          </a:p>
          <a:p>
            <a:pPr marL="457200" indent="-457200">
              <a:buFont typeface="Arial" panose="020B0604020202020204" pitchFamily="34" charset="0"/>
              <a:buChar char="•"/>
            </a:pPr>
            <a:endParaRPr lang="ru-RU" altLang="en-US"/>
          </a:p>
          <a:p>
            <a:pPr marL="457200" indent="-457200">
              <a:buFont typeface="Arial" panose="020B0604020202020204" pitchFamily="34" charset="0"/>
              <a:buChar char="•"/>
            </a:pPr>
            <a:r>
              <a:rPr lang="ru-RU" altLang="en-US"/>
              <a:t>Наблюдения организованны по </a:t>
            </a:r>
            <a:r>
              <a:rPr lang="ru-RU" altLang="en-US" i="1"/>
              <a:t>одной и той же методике.</a:t>
            </a:r>
            <a:endParaRPr lang="ru-RU" altLang="en-US"/>
          </a:p>
          <a:p>
            <a:pPr marL="457200" indent="-457200">
              <a:buFont typeface="Arial" panose="020B0604020202020204" pitchFamily="34" charset="0"/>
              <a:buChar char="•"/>
            </a:pPr>
            <a:endParaRPr lang="ru-RU" altLang="en-US"/>
          </a:p>
          <a:p>
            <a:pPr marL="457200" indent="-457200">
              <a:buFont typeface="Arial" panose="020B0604020202020204" pitchFamily="34" charset="0"/>
              <a:buChar char="•"/>
            </a:pPr>
            <a:r>
              <a:rPr lang="ru-RU" altLang="en-US"/>
              <a:t>Результат представлен в виде </a:t>
            </a:r>
            <a:r>
              <a:rPr lang="ru-RU" altLang="en-US" i="1"/>
              <a:t>временного ряда </a:t>
            </a:r>
            <a:r>
              <a:rPr lang="ru-RU" altLang="en-US"/>
              <a:t>одного или нескольких показателей.</a:t>
            </a:r>
            <a:endParaRPr lang="ru-RU" altLang="en-US"/>
          </a:p>
          <a:p>
            <a:pPr marL="457200" indent="-457200"/>
            <a:endParaRPr lang="ru-RU" altLang="en-US"/>
          </a:p>
          <a:p>
            <a:endParaRPr lang="ru-RU"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2" name="Заголовок 32771"/>
          <p:cNvSpPr>
            <a:spLocks noGrp="1"/>
          </p:cNvSpPr>
          <p:nvPr>
            <p:ph type="title"/>
          </p:nvPr>
        </p:nvSpPr>
        <p:spPr>
          <a:xfrm>
            <a:off x="1981200" y="144463"/>
            <a:ext cx="8229600" cy="981075"/>
          </a:xfrm>
        </p:spPr>
        <p:txBody>
          <a:bodyPr anchor="ctr" anchorCtr="0"/>
          <a:p>
            <a:r>
              <a:t>Следствия </a:t>
            </a:r>
            <a:r>
              <a:rPr lang="ru-RU"/>
              <a:t>иерархической </a:t>
            </a:r>
            <a:r>
              <a:t>модели</a:t>
            </a:r>
          </a:p>
        </p:txBody>
      </p:sp>
      <p:sp>
        <p:nvSpPr>
          <p:cNvPr id="32776" name="Текстовое поле 32775"/>
          <p:cNvSpPr txBox="1"/>
          <p:nvPr/>
        </p:nvSpPr>
        <p:spPr>
          <a:xfrm>
            <a:off x="463550" y="1628775"/>
            <a:ext cx="11400790" cy="3969385"/>
          </a:xfrm>
          <a:prstGeom prst="rect">
            <a:avLst/>
          </a:prstGeom>
          <a:noFill/>
          <a:ln w="9525">
            <a:noFill/>
          </a:ln>
        </p:spPr>
        <p:txBody>
          <a:bodyPr wrap="square">
            <a:spAutoFit/>
          </a:bodyPr>
          <a:p>
            <a:pPr marL="342900" indent="-342900">
              <a:spcBef>
                <a:spcPct val="50000"/>
              </a:spcBef>
              <a:buAutoNum type="arabicPeriod"/>
            </a:pPr>
            <a:r>
              <a:rPr sz="2400"/>
              <a:t>Влияния факторов разного уровня сопряжено с пространственными масштабами изменений</a:t>
            </a:r>
            <a:r>
              <a:rPr lang="ru-RU" sz="2400"/>
              <a:t> (есть факторы, которые вызывают крупномасштабные изменения, есть факторы действующие только локально)</a:t>
            </a:r>
            <a:r>
              <a:rPr sz="2400"/>
              <a:t>.</a:t>
            </a:r>
            <a:endParaRPr sz="2400"/>
          </a:p>
          <a:p>
            <a:pPr marL="342900" indent="-342900">
              <a:spcBef>
                <a:spcPct val="50000"/>
              </a:spcBef>
              <a:buAutoNum type="arabicPeriod"/>
            </a:pPr>
            <a:r>
              <a:rPr sz="2400"/>
              <a:t>Наблюдение локальных точек </a:t>
            </a:r>
            <a:r>
              <a:rPr sz="2400" b="1"/>
              <a:t>не позволяет</a:t>
            </a:r>
            <a:r>
              <a:rPr sz="2400"/>
              <a:t> отделить влияние факторов низких уровней от факторов высоких уровней.</a:t>
            </a:r>
            <a:endParaRPr lang="en-US" altLang="x-none" sz="2400"/>
          </a:p>
          <a:p>
            <a:pPr marL="342900" indent="-342900">
              <a:spcBef>
                <a:spcPct val="50000"/>
              </a:spcBef>
              <a:buAutoNum type="arabicPeriod"/>
            </a:pPr>
            <a:r>
              <a:rPr sz="2400"/>
              <a:t>Изменения, вызванные влияниями факторов высоких уровней, должны быть  синхронизированы на больших пространственных масштабах.</a:t>
            </a:r>
            <a:endParaRPr sz="2400"/>
          </a:p>
          <a:p>
            <a:pPr marL="342900" indent="-342900">
              <a:spcBef>
                <a:spcPct val="50000"/>
              </a:spcBef>
              <a:buAutoNum type="arabicPeriod"/>
            </a:pPr>
            <a:r>
              <a:rPr lang="ru-RU" sz="2400"/>
              <a:t>Вероятность синхронизации процессов, вызванных </a:t>
            </a:r>
            <a:r>
              <a:rPr sz="2400"/>
              <a:t>влиянием факторов низкого уровня, </a:t>
            </a:r>
            <a:r>
              <a:rPr lang="ru-RU" sz="2400"/>
              <a:t>на </a:t>
            </a:r>
            <a:r>
              <a:rPr sz="2400"/>
              <a:t>больших пространственных масштабах</a:t>
            </a:r>
            <a:r>
              <a:rPr lang="ru-RU" sz="2400"/>
              <a:t> очень низка</a:t>
            </a:r>
            <a:r>
              <a:rPr sz="2400"/>
              <a:t>. </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4" name="Заголовок 40963"/>
          <p:cNvSpPr>
            <a:spLocks noGrp="1"/>
          </p:cNvSpPr>
          <p:nvPr>
            <p:ph type="title"/>
          </p:nvPr>
        </p:nvSpPr>
        <p:spPr>
          <a:xfrm>
            <a:off x="1992630" y="73025"/>
            <a:ext cx="8218170" cy="534035"/>
          </a:xfrm>
        </p:spPr>
        <p:txBody>
          <a:bodyPr anchor="ctr" anchorCtr="0">
            <a:normAutofit fontScale="90000"/>
          </a:bodyPr>
          <a:p>
            <a:r>
              <a:rPr sz="3600"/>
              <a:t>Оптимальная схема дизайна мониторинга</a:t>
            </a:r>
            <a:endParaRPr sz="3600"/>
          </a:p>
        </p:txBody>
      </p:sp>
      <p:grpSp>
        <p:nvGrpSpPr>
          <p:cNvPr id="2" name="Группа 1"/>
          <p:cNvGrpSpPr/>
          <p:nvPr/>
        </p:nvGrpSpPr>
        <p:grpSpPr>
          <a:xfrm>
            <a:off x="1456690" y="607695"/>
            <a:ext cx="9290050" cy="4977130"/>
            <a:chOff x="2343" y="1885"/>
            <a:chExt cx="14630" cy="7838"/>
          </a:xfrm>
        </p:grpSpPr>
        <p:sp>
          <p:nvSpPr>
            <p:cNvPr id="40989" name="Текстовое поле 40988"/>
            <p:cNvSpPr txBox="1"/>
            <p:nvPr/>
          </p:nvSpPr>
          <p:spPr>
            <a:xfrm>
              <a:off x="3250" y="6080"/>
              <a:ext cx="2040" cy="531"/>
            </a:xfrm>
            <a:prstGeom prst="rect">
              <a:avLst/>
            </a:prstGeom>
            <a:noFill/>
            <a:ln w="9525">
              <a:noFill/>
            </a:ln>
          </p:spPr>
          <p:txBody>
            <a:bodyPr>
              <a:spAutoFit/>
            </a:bodyPr>
            <a:p>
              <a:pPr>
                <a:spcBef>
                  <a:spcPct val="50000"/>
                </a:spcBef>
              </a:pPr>
              <a:r>
                <a:rPr lang="en-US" altLang="x-none" sz="1600"/>
                <a:t>Site 1-1-1</a:t>
              </a:r>
              <a:endParaRPr sz="1600"/>
            </a:p>
          </p:txBody>
        </p:sp>
        <p:sp>
          <p:nvSpPr>
            <p:cNvPr id="40990" name="Текстовое поле 40989"/>
            <p:cNvSpPr txBox="1"/>
            <p:nvPr/>
          </p:nvSpPr>
          <p:spPr>
            <a:xfrm>
              <a:off x="4725" y="6080"/>
              <a:ext cx="2040" cy="531"/>
            </a:xfrm>
            <a:prstGeom prst="rect">
              <a:avLst/>
            </a:prstGeom>
            <a:noFill/>
            <a:ln w="9525">
              <a:noFill/>
            </a:ln>
          </p:spPr>
          <p:txBody>
            <a:bodyPr>
              <a:spAutoFit/>
            </a:bodyPr>
            <a:p>
              <a:pPr>
                <a:spcBef>
                  <a:spcPct val="50000"/>
                </a:spcBef>
              </a:pPr>
              <a:r>
                <a:rPr lang="en-US" altLang="x-none" sz="1600"/>
                <a:t>Site 1-1-2</a:t>
              </a:r>
              <a:endParaRPr sz="1600"/>
            </a:p>
          </p:txBody>
        </p:sp>
        <p:sp>
          <p:nvSpPr>
            <p:cNvPr id="40991" name="Текстовое поле 40990"/>
            <p:cNvSpPr txBox="1"/>
            <p:nvPr/>
          </p:nvSpPr>
          <p:spPr>
            <a:xfrm>
              <a:off x="6880" y="6080"/>
              <a:ext cx="2040" cy="531"/>
            </a:xfrm>
            <a:prstGeom prst="rect">
              <a:avLst/>
            </a:prstGeom>
            <a:noFill/>
            <a:ln w="9525">
              <a:noFill/>
            </a:ln>
          </p:spPr>
          <p:txBody>
            <a:bodyPr>
              <a:spAutoFit/>
            </a:bodyPr>
            <a:p>
              <a:pPr>
                <a:spcBef>
                  <a:spcPct val="50000"/>
                </a:spcBef>
              </a:pPr>
              <a:r>
                <a:rPr lang="en-US" altLang="x-none" sz="1600"/>
                <a:t>Site 1-2-1</a:t>
              </a:r>
              <a:endParaRPr sz="1600"/>
            </a:p>
          </p:txBody>
        </p:sp>
        <p:sp>
          <p:nvSpPr>
            <p:cNvPr id="40992" name="Текстовое поле 40991"/>
            <p:cNvSpPr txBox="1"/>
            <p:nvPr/>
          </p:nvSpPr>
          <p:spPr>
            <a:xfrm>
              <a:off x="8355" y="6080"/>
              <a:ext cx="2040" cy="531"/>
            </a:xfrm>
            <a:prstGeom prst="rect">
              <a:avLst/>
            </a:prstGeom>
            <a:noFill/>
            <a:ln w="9525">
              <a:noFill/>
            </a:ln>
          </p:spPr>
          <p:txBody>
            <a:bodyPr>
              <a:spAutoFit/>
            </a:bodyPr>
            <a:p>
              <a:pPr>
                <a:spcBef>
                  <a:spcPct val="50000"/>
                </a:spcBef>
              </a:pPr>
              <a:r>
                <a:rPr lang="en-US" altLang="x-none" sz="1600"/>
                <a:t>Site 1-2-2</a:t>
              </a:r>
              <a:endParaRPr sz="1600"/>
            </a:p>
          </p:txBody>
        </p:sp>
        <p:sp>
          <p:nvSpPr>
            <p:cNvPr id="40993" name="Текстовое поле 40992"/>
            <p:cNvSpPr txBox="1"/>
            <p:nvPr/>
          </p:nvSpPr>
          <p:spPr>
            <a:xfrm>
              <a:off x="10283" y="6080"/>
              <a:ext cx="2040" cy="531"/>
            </a:xfrm>
            <a:prstGeom prst="rect">
              <a:avLst/>
            </a:prstGeom>
            <a:noFill/>
            <a:ln w="9525">
              <a:noFill/>
            </a:ln>
          </p:spPr>
          <p:txBody>
            <a:bodyPr>
              <a:spAutoFit/>
            </a:bodyPr>
            <a:p>
              <a:pPr>
                <a:spcBef>
                  <a:spcPct val="50000"/>
                </a:spcBef>
              </a:pPr>
              <a:r>
                <a:rPr lang="en-US" altLang="x-none" sz="1600"/>
                <a:t>Site 2-1-1</a:t>
              </a:r>
              <a:endParaRPr sz="1600"/>
            </a:p>
          </p:txBody>
        </p:sp>
        <p:sp>
          <p:nvSpPr>
            <p:cNvPr id="40994" name="Текстовое поле 40993"/>
            <p:cNvSpPr txBox="1"/>
            <p:nvPr/>
          </p:nvSpPr>
          <p:spPr>
            <a:xfrm>
              <a:off x="11758" y="6080"/>
              <a:ext cx="2040" cy="531"/>
            </a:xfrm>
            <a:prstGeom prst="rect">
              <a:avLst/>
            </a:prstGeom>
            <a:noFill/>
            <a:ln w="9525">
              <a:noFill/>
            </a:ln>
          </p:spPr>
          <p:txBody>
            <a:bodyPr>
              <a:spAutoFit/>
            </a:bodyPr>
            <a:p>
              <a:pPr>
                <a:spcBef>
                  <a:spcPct val="50000"/>
                </a:spcBef>
              </a:pPr>
              <a:r>
                <a:rPr lang="en-US" altLang="x-none" sz="1600"/>
                <a:t>Site 2-1-2</a:t>
              </a:r>
              <a:endParaRPr sz="1600"/>
            </a:p>
          </p:txBody>
        </p:sp>
        <p:sp>
          <p:nvSpPr>
            <p:cNvPr id="40995" name="Текстовое поле 40994"/>
            <p:cNvSpPr txBox="1"/>
            <p:nvPr/>
          </p:nvSpPr>
          <p:spPr>
            <a:xfrm>
              <a:off x="13460" y="6080"/>
              <a:ext cx="2040" cy="531"/>
            </a:xfrm>
            <a:prstGeom prst="rect">
              <a:avLst/>
            </a:prstGeom>
            <a:noFill/>
            <a:ln w="9525">
              <a:noFill/>
            </a:ln>
          </p:spPr>
          <p:txBody>
            <a:bodyPr>
              <a:spAutoFit/>
            </a:bodyPr>
            <a:p>
              <a:pPr>
                <a:spcBef>
                  <a:spcPct val="50000"/>
                </a:spcBef>
              </a:pPr>
              <a:r>
                <a:rPr lang="en-US" altLang="x-none" sz="1600"/>
                <a:t>Site 2-2-1</a:t>
              </a:r>
              <a:endParaRPr sz="1600"/>
            </a:p>
          </p:txBody>
        </p:sp>
        <p:sp>
          <p:nvSpPr>
            <p:cNvPr id="40996" name="Текстовое поле 40995"/>
            <p:cNvSpPr txBox="1"/>
            <p:nvPr/>
          </p:nvSpPr>
          <p:spPr>
            <a:xfrm>
              <a:off x="14933" y="6080"/>
              <a:ext cx="2040" cy="531"/>
            </a:xfrm>
            <a:prstGeom prst="rect">
              <a:avLst/>
            </a:prstGeom>
            <a:noFill/>
            <a:ln w="9525">
              <a:noFill/>
            </a:ln>
          </p:spPr>
          <p:txBody>
            <a:bodyPr>
              <a:spAutoFit/>
            </a:bodyPr>
            <a:p>
              <a:pPr>
                <a:spcBef>
                  <a:spcPct val="50000"/>
                </a:spcBef>
              </a:pPr>
              <a:r>
                <a:rPr lang="en-US" altLang="x-none" sz="1600"/>
                <a:t>Site 2-2-2</a:t>
              </a:r>
              <a:endParaRPr sz="1600"/>
            </a:p>
          </p:txBody>
        </p:sp>
        <p:sp>
          <p:nvSpPr>
            <p:cNvPr id="40997" name="Текстовое поле 40996"/>
            <p:cNvSpPr txBox="1"/>
            <p:nvPr/>
          </p:nvSpPr>
          <p:spPr>
            <a:xfrm>
              <a:off x="4045" y="4373"/>
              <a:ext cx="1700" cy="531"/>
            </a:xfrm>
            <a:prstGeom prst="rect">
              <a:avLst/>
            </a:prstGeom>
            <a:noFill/>
            <a:ln w="9525">
              <a:noFill/>
            </a:ln>
          </p:spPr>
          <p:txBody>
            <a:bodyPr>
              <a:spAutoFit/>
            </a:bodyPr>
            <a:p>
              <a:pPr>
                <a:spcBef>
                  <a:spcPct val="50000"/>
                </a:spcBef>
              </a:pPr>
              <a:r>
                <a:rPr lang="en-US" altLang="x-none" sz="1600"/>
                <a:t>Site 1-1</a:t>
              </a:r>
              <a:endParaRPr sz="1600"/>
            </a:p>
          </p:txBody>
        </p:sp>
        <p:sp>
          <p:nvSpPr>
            <p:cNvPr id="40998" name="Текстовое поле 40997"/>
            <p:cNvSpPr txBox="1"/>
            <p:nvPr/>
          </p:nvSpPr>
          <p:spPr>
            <a:xfrm>
              <a:off x="7788" y="4373"/>
              <a:ext cx="2040" cy="531"/>
            </a:xfrm>
            <a:prstGeom prst="rect">
              <a:avLst/>
            </a:prstGeom>
            <a:noFill/>
            <a:ln w="9525">
              <a:noFill/>
            </a:ln>
          </p:spPr>
          <p:txBody>
            <a:bodyPr>
              <a:spAutoFit/>
            </a:bodyPr>
            <a:p>
              <a:pPr>
                <a:spcBef>
                  <a:spcPct val="50000"/>
                </a:spcBef>
              </a:pPr>
              <a:r>
                <a:rPr lang="en-US" altLang="x-none" sz="1600"/>
                <a:t>Site 1-2</a:t>
              </a:r>
              <a:endParaRPr sz="1600"/>
            </a:p>
          </p:txBody>
        </p:sp>
        <p:sp>
          <p:nvSpPr>
            <p:cNvPr id="40999" name="Текстовое поле 40998"/>
            <p:cNvSpPr txBox="1"/>
            <p:nvPr/>
          </p:nvSpPr>
          <p:spPr>
            <a:xfrm>
              <a:off x="11075" y="4415"/>
              <a:ext cx="2040" cy="531"/>
            </a:xfrm>
            <a:prstGeom prst="rect">
              <a:avLst/>
            </a:prstGeom>
            <a:noFill/>
            <a:ln w="9525">
              <a:noFill/>
            </a:ln>
          </p:spPr>
          <p:txBody>
            <a:bodyPr>
              <a:spAutoFit/>
            </a:bodyPr>
            <a:p>
              <a:pPr>
                <a:spcBef>
                  <a:spcPct val="50000"/>
                </a:spcBef>
              </a:pPr>
              <a:r>
                <a:rPr lang="en-US" altLang="x-none" sz="1600"/>
                <a:t>Site 2-1</a:t>
              </a:r>
              <a:endParaRPr sz="1600"/>
            </a:p>
          </p:txBody>
        </p:sp>
        <p:sp>
          <p:nvSpPr>
            <p:cNvPr id="41000" name="Текстовое поле 40999"/>
            <p:cNvSpPr txBox="1"/>
            <p:nvPr/>
          </p:nvSpPr>
          <p:spPr>
            <a:xfrm>
              <a:off x="14705" y="4338"/>
              <a:ext cx="2040" cy="531"/>
            </a:xfrm>
            <a:prstGeom prst="rect">
              <a:avLst/>
            </a:prstGeom>
            <a:noFill/>
            <a:ln w="9525">
              <a:noFill/>
            </a:ln>
          </p:spPr>
          <p:txBody>
            <a:bodyPr>
              <a:spAutoFit/>
            </a:bodyPr>
            <a:p>
              <a:pPr>
                <a:spcBef>
                  <a:spcPct val="50000"/>
                </a:spcBef>
              </a:pPr>
              <a:r>
                <a:rPr lang="en-US" altLang="x-none" sz="1600"/>
                <a:t>Site 2-2</a:t>
              </a:r>
              <a:endParaRPr sz="1600"/>
            </a:p>
          </p:txBody>
        </p:sp>
        <p:sp>
          <p:nvSpPr>
            <p:cNvPr id="41002" name="Прямое соединение 41001"/>
            <p:cNvSpPr/>
            <p:nvPr/>
          </p:nvSpPr>
          <p:spPr>
            <a:xfrm flipH="1">
              <a:off x="3930" y="4833"/>
              <a:ext cx="683" cy="1360"/>
            </a:xfrm>
            <a:prstGeom prst="line">
              <a:avLst/>
            </a:prstGeom>
            <a:ln w="9525" cap="flat" cmpd="sng">
              <a:solidFill>
                <a:schemeClr val="tx1"/>
              </a:solidFill>
              <a:prstDash val="solid"/>
              <a:headEnd type="none" w="med" len="med"/>
              <a:tailEnd type="triangle" w="med" len="med"/>
            </a:ln>
          </p:spPr>
        </p:sp>
        <p:sp>
          <p:nvSpPr>
            <p:cNvPr id="41003" name="Прямое соединение 41002"/>
            <p:cNvSpPr/>
            <p:nvPr/>
          </p:nvSpPr>
          <p:spPr>
            <a:xfrm>
              <a:off x="4613" y="4833"/>
              <a:ext cx="792" cy="1360"/>
            </a:xfrm>
            <a:prstGeom prst="line">
              <a:avLst/>
            </a:prstGeom>
            <a:ln w="9525" cap="flat" cmpd="sng">
              <a:solidFill>
                <a:schemeClr val="tx1"/>
              </a:solidFill>
              <a:prstDash val="solid"/>
              <a:headEnd type="none" w="med" len="med"/>
              <a:tailEnd type="triangle" w="med" len="med"/>
            </a:ln>
          </p:spPr>
        </p:sp>
        <p:sp>
          <p:nvSpPr>
            <p:cNvPr id="41004" name="Прямое соединение 41003"/>
            <p:cNvSpPr/>
            <p:nvPr/>
          </p:nvSpPr>
          <p:spPr>
            <a:xfrm flipH="1">
              <a:off x="7788" y="4833"/>
              <a:ext cx="682" cy="1360"/>
            </a:xfrm>
            <a:prstGeom prst="line">
              <a:avLst/>
            </a:prstGeom>
            <a:ln w="9525" cap="flat" cmpd="sng">
              <a:solidFill>
                <a:schemeClr val="tx1"/>
              </a:solidFill>
              <a:prstDash val="solid"/>
              <a:headEnd type="none" w="med" len="med"/>
              <a:tailEnd type="triangle" w="med" len="med"/>
            </a:ln>
          </p:spPr>
        </p:sp>
        <p:sp>
          <p:nvSpPr>
            <p:cNvPr id="41005" name="Прямое соединение 41004"/>
            <p:cNvSpPr/>
            <p:nvPr/>
          </p:nvSpPr>
          <p:spPr>
            <a:xfrm>
              <a:off x="8470" y="4833"/>
              <a:ext cx="793" cy="1360"/>
            </a:xfrm>
            <a:prstGeom prst="line">
              <a:avLst/>
            </a:prstGeom>
            <a:ln w="9525" cap="flat" cmpd="sng">
              <a:solidFill>
                <a:schemeClr val="tx1"/>
              </a:solidFill>
              <a:prstDash val="solid"/>
              <a:headEnd type="none" w="med" len="med"/>
              <a:tailEnd type="triangle" w="med" len="med"/>
            </a:ln>
          </p:spPr>
        </p:sp>
        <p:sp>
          <p:nvSpPr>
            <p:cNvPr id="41006" name="Прямое соединение 41005"/>
            <p:cNvSpPr/>
            <p:nvPr/>
          </p:nvSpPr>
          <p:spPr>
            <a:xfrm flipH="1">
              <a:off x="11188" y="4833"/>
              <a:ext cx="682" cy="1360"/>
            </a:xfrm>
            <a:prstGeom prst="line">
              <a:avLst/>
            </a:prstGeom>
            <a:ln w="9525" cap="flat" cmpd="sng">
              <a:solidFill>
                <a:schemeClr val="tx1"/>
              </a:solidFill>
              <a:prstDash val="solid"/>
              <a:headEnd type="none" w="med" len="med"/>
              <a:tailEnd type="triangle" w="med" len="med"/>
            </a:ln>
          </p:spPr>
        </p:sp>
        <p:sp>
          <p:nvSpPr>
            <p:cNvPr id="41007" name="Прямое соединение 41006"/>
            <p:cNvSpPr/>
            <p:nvPr/>
          </p:nvSpPr>
          <p:spPr>
            <a:xfrm>
              <a:off x="11870" y="4833"/>
              <a:ext cx="793" cy="1360"/>
            </a:xfrm>
            <a:prstGeom prst="line">
              <a:avLst/>
            </a:prstGeom>
            <a:ln w="9525" cap="flat" cmpd="sng">
              <a:solidFill>
                <a:schemeClr val="tx1"/>
              </a:solidFill>
              <a:prstDash val="solid"/>
              <a:headEnd type="none" w="med" len="med"/>
              <a:tailEnd type="triangle" w="med" len="med"/>
            </a:ln>
          </p:spPr>
        </p:sp>
        <p:sp>
          <p:nvSpPr>
            <p:cNvPr id="41008" name="Прямое соединение 41007"/>
            <p:cNvSpPr/>
            <p:nvPr/>
          </p:nvSpPr>
          <p:spPr>
            <a:xfrm flipH="1">
              <a:off x="14363" y="4833"/>
              <a:ext cx="682" cy="1360"/>
            </a:xfrm>
            <a:prstGeom prst="line">
              <a:avLst/>
            </a:prstGeom>
            <a:ln w="9525" cap="flat" cmpd="sng">
              <a:solidFill>
                <a:schemeClr val="tx1"/>
              </a:solidFill>
              <a:prstDash val="solid"/>
              <a:headEnd type="none" w="med" len="med"/>
              <a:tailEnd type="triangle" w="med" len="med"/>
            </a:ln>
          </p:spPr>
        </p:sp>
        <p:sp>
          <p:nvSpPr>
            <p:cNvPr id="41009" name="Прямое соединение 41008"/>
            <p:cNvSpPr/>
            <p:nvPr/>
          </p:nvSpPr>
          <p:spPr>
            <a:xfrm>
              <a:off x="15045" y="4833"/>
              <a:ext cx="793" cy="1360"/>
            </a:xfrm>
            <a:prstGeom prst="line">
              <a:avLst/>
            </a:prstGeom>
            <a:ln w="9525" cap="flat" cmpd="sng">
              <a:solidFill>
                <a:schemeClr val="tx1"/>
              </a:solidFill>
              <a:prstDash val="solid"/>
              <a:headEnd type="none" w="med" len="med"/>
              <a:tailEnd type="triangle" w="med" len="med"/>
            </a:ln>
          </p:spPr>
        </p:sp>
        <p:sp>
          <p:nvSpPr>
            <p:cNvPr id="41010" name="Текстовое поле 41009"/>
            <p:cNvSpPr txBox="1"/>
            <p:nvPr/>
          </p:nvSpPr>
          <p:spPr>
            <a:xfrm>
              <a:off x="5633" y="2225"/>
              <a:ext cx="1700" cy="531"/>
            </a:xfrm>
            <a:prstGeom prst="rect">
              <a:avLst/>
            </a:prstGeom>
            <a:noFill/>
            <a:ln w="9525">
              <a:noFill/>
            </a:ln>
          </p:spPr>
          <p:txBody>
            <a:bodyPr>
              <a:spAutoFit/>
            </a:bodyPr>
            <a:p>
              <a:pPr>
                <a:spcBef>
                  <a:spcPct val="50000"/>
                </a:spcBef>
              </a:pPr>
              <a:r>
                <a:rPr lang="en-US" altLang="x-none" sz="1600"/>
                <a:t>Site </a:t>
              </a:r>
              <a:r>
                <a:rPr sz="1600"/>
                <a:t>1</a:t>
              </a:r>
              <a:endParaRPr sz="1600"/>
            </a:p>
          </p:txBody>
        </p:sp>
        <p:sp>
          <p:nvSpPr>
            <p:cNvPr id="41012" name="Прямое соединение 41011"/>
            <p:cNvSpPr/>
            <p:nvPr/>
          </p:nvSpPr>
          <p:spPr>
            <a:xfrm>
              <a:off x="5405" y="4720"/>
              <a:ext cx="2383" cy="0"/>
            </a:xfrm>
            <a:prstGeom prst="line">
              <a:avLst/>
            </a:prstGeom>
            <a:ln w="3175" cap="flat" cmpd="sng">
              <a:solidFill>
                <a:schemeClr val="tx1"/>
              </a:solidFill>
              <a:prstDash val="lgDashDotDot"/>
              <a:headEnd type="none" w="med" len="med"/>
              <a:tailEnd type="none" w="med" len="med"/>
            </a:ln>
          </p:spPr>
        </p:sp>
        <p:sp>
          <p:nvSpPr>
            <p:cNvPr id="41013" name="Текстовое поле 41012"/>
            <p:cNvSpPr txBox="1"/>
            <p:nvPr/>
          </p:nvSpPr>
          <p:spPr>
            <a:xfrm>
              <a:off x="5293" y="4153"/>
              <a:ext cx="2722" cy="531"/>
            </a:xfrm>
            <a:prstGeom prst="rect">
              <a:avLst/>
            </a:prstGeom>
            <a:noFill/>
            <a:ln w="9525">
              <a:noFill/>
            </a:ln>
          </p:spPr>
          <p:txBody>
            <a:bodyPr>
              <a:spAutoFit/>
            </a:bodyPr>
            <a:p>
              <a:pPr>
                <a:spcBef>
                  <a:spcPct val="50000"/>
                </a:spcBef>
              </a:pPr>
              <a:r>
                <a:rPr sz="1600"/>
                <a:t>Сотни метров</a:t>
              </a:r>
              <a:endParaRPr sz="1600"/>
            </a:p>
          </p:txBody>
        </p:sp>
        <p:sp>
          <p:nvSpPr>
            <p:cNvPr id="41014" name="Прямое соединение 41013"/>
            <p:cNvSpPr/>
            <p:nvPr/>
          </p:nvSpPr>
          <p:spPr>
            <a:xfrm>
              <a:off x="12548" y="4720"/>
              <a:ext cx="2382" cy="0"/>
            </a:xfrm>
            <a:prstGeom prst="line">
              <a:avLst/>
            </a:prstGeom>
            <a:ln w="3175" cap="flat" cmpd="sng">
              <a:solidFill>
                <a:schemeClr val="tx1"/>
              </a:solidFill>
              <a:prstDash val="lgDashDotDot"/>
              <a:headEnd type="none" w="med" len="med"/>
              <a:tailEnd type="none" w="med" len="med"/>
            </a:ln>
          </p:spPr>
        </p:sp>
        <p:sp>
          <p:nvSpPr>
            <p:cNvPr id="41015" name="Текстовое поле 41014"/>
            <p:cNvSpPr txBox="1"/>
            <p:nvPr/>
          </p:nvSpPr>
          <p:spPr>
            <a:xfrm>
              <a:off x="12435" y="4153"/>
              <a:ext cx="2723" cy="531"/>
            </a:xfrm>
            <a:prstGeom prst="rect">
              <a:avLst/>
            </a:prstGeom>
            <a:noFill/>
            <a:ln w="9525">
              <a:noFill/>
            </a:ln>
          </p:spPr>
          <p:txBody>
            <a:bodyPr>
              <a:spAutoFit/>
            </a:bodyPr>
            <a:p>
              <a:pPr>
                <a:spcBef>
                  <a:spcPct val="50000"/>
                </a:spcBef>
              </a:pPr>
              <a:r>
                <a:rPr sz="1600"/>
                <a:t>Сотни метров</a:t>
              </a:r>
              <a:endParaRPr sz="1600"/>
            </a:p>
          </p:txBody>
        </p:sp>
        <p:sp>
          <p:nvSpPr>
            <p:cNvPr id="41017" name="Прямое соединение 41016"/>
            <p:cNvSpPr/>
            <p:nvPr/>
          </p:nvSpPr>
          <p:spPr>
            <a:xfrm>
              <a:off x="6540" y="4945"/>
              <a:ext cx="0" cy="3700"/>
            </a:xfrm>
            <a:prstGeom prst="line">
              <a:avLst/>
            </a:prstGeom>
            <a:ln w="9525" cap="flat" cmpd="sng">
              <a:solidFill>
                <a:schemeClr val="tx1"/>
              </a:solidFill>
              <a:prstDash val="solid"/>
              <a:headEnd type="none" w="med" len="med"/>
              <a:tailEnd type="none" w="med" len="med"/>
            </a:ln>
          </p:spPr>
        </p:sp>
        <p:sp>
          <p:nvSpPr>
            <p:cNvPr id="41018" name="Прямое соединение 41017"/>
            <p:cNvSpPr/>
            <p:nvPr/>
          </p:nvSpPr>
          <p:spPr>
            <a:xfrm>
              <a:off x="4838" y="7100"/>
              <a:ext cx="0" cy="1545"/>
            </a:xfrm>
            <a:prstGeom prst="line">
              <a:avLst/>
            </a:prstGeom>
            <a:ln w="9525" cap="flat" cmpd="sng">
              <a:solidFill>
                <a:schemeClr val="tx1"/>
              </a:solidFill>
              <a:prstDash val="solid"/>
              <a:headEnd type="none" w="med" len="med"/>
              <a:tailEnd type="none" w="med" len="med"/>
            </a:ln>
          </p:spPr>
        </p:sp>
        <p:sp>
          <p:nvSpPr>
            <p:cNvPr id="41019" name="Прямое соединение 41018"/>
            <p:cNvSpPr/>
            <p:nvPr/>
          </p:nvSpPr>
          <p:spPr>
            <a:xfrm>
              <a:off x="13458" y="4988"/>
              <a:ext cx="0" cy="3700"/>
            </a:xfrm>
            <a:prstGeom prst="line">
              <a:avLst/>
            </a:prstGeom>
            <a:ln w="9525" cap="flat" cmpd="sng">
              <a:solidFill>
                <a:schemeClr val="tx1"/>
              </a:solidFill>
              <a:prstDash val="solid"/>
              <a:headEnd type="none" w="med" len="med"/>
              <a:tailEnd type="none" w="med" len="med"/>
            </a:ln>
          </p:spPr>
        </p:sp>
        <p:sp>
          <p:nvSpPr>
            <p:cNvPr id="41023" name="Прямое соединение 41022"/>
            <p:cNvSpPr/>
            <p:nvPr/>
          </p:nvSpPr>
          <p:spPr>
            <a:xfrm>
              <a:off x="10055" y="3018"/>
              <a:ext cx="113" cy="5627"/>
            </a:xfrm>
            <a:prstGeom prst="line">
              <a:avLst/>
            </a:prstGeom>
            <a:ln w="9525" cap="flat" cmpd="sng">
              <a:solidFill>
                <a:schemeClr val="tx1"/>
              </a:solidFill>
              <a:prstDash val="solid"/>
              <a:headEnd type="none" w="med" len="med"/>
              <a:tailEnd type="none" w="med" len="med"/>
            </a:ln>
          </p:spPr>
        </p:sp>
        <p:sp>
          <p:nvSpPr>
            <p:cNvPr id="41024" name="Текстовое поле 41023"/>
            <p:cNvSpPr txBox="1"/>
            <p:nvPr/>
          </p:nvSpPr>
          <p:spPr>
            <a:xfrm>
              <a:off x="12775" y="2225"/>
              <a:ext cx="1700" cy="531"/>
            </a:xfrm>
            <a:prstGeom prst="rect">
              <a:avLst/>
            </a:prstGeom>
            <a:noFill/>
            <a:ln w="9525">
              <a:noFill/>
            </a:ln>
          </p:spPr>
          <p:txBody>
            <a:bodyPr>
              <a:spAutoFit/>
            </a:bodyPr>
            <a:p>
              <a:pPr>
                <a:spcBef>
                  <a:spcPct val="50000"/>
                </a:spcBef>
              </a:pPr>
              <a:r>
                <a:rPr lang="en-US" altLang="x-none" sz="1600"/>
                <a:t>Site </a:t>
              </a:r>
              <a:r>
                <a:rPr sz="1600"/>
                <a:t>2</a:t>
              </a:r>
              <a:endParaRPr sz="1600"/>
            </a:p>
          </p:txBody>
        </p:sp>
        <p:sp>
          <p:nvSpPr>
            <p:cNvPr id="41025" name="Прямое соединение 41024"/>
            <p:cNvSpPr/>
            <p:nvPr/>
          </p:nvSpPr>
          <p:spPr>
            <a:xfrm>
              <a:off x="6650" y="2565"/>
              <a:ext cx="6240" cy="0"/>
            </a:xfrm>
            <a:prstGeom prst="line">
              <a:avLst/>
            </a:prstGeom>
            <a:ln w="3175" cap="flat" cmpd="sng">
              <a:solidFill>
                <a:schemeClr val="tx1"/>
              </a:solidFill>
              <a:prstDash val="lgDashDotDot"/>
              <a:headEnd type="none" w="med" len="med"/>
              <a:tailEnd type="none" w="med" len="med"/>
            </a:ln>
          </p:spPr>
        </p:sp>
        <p:sp>
          <p:nvSpPr>
            <p:cNvPr id="41026" name="Текстовое поле 41025"/>
            <p:cNvSpPr txBox="1"/>
            <p:nvPr/>
          </p:nvSpPr>
          <p:spPr>
            <a:xfrm>
              <a:off x="9033" y="1885"/>
              <a:ext cx="2722" cy="531"/>
            </a:xfrm>
            <a:prstGeom prst="rect">
              <a:avLst/>
            </a:prstGeom>
            <a:noFill/>
            <a:ln w="9525">
              <a:noFill/>
            </a:ln>
          </p:spPr>
          <p:txBody>
            <a:bodyPr>
              <a:spAutoFit/>
            </a:bodyPr>
            <a:p>
              <a:pPr>
                <a:spcBef>
                  <a:spcPct val="50000"/>
                </a:spcBef>
              </a:pPr>
              <a:r>
                <a:rPr sz="1600"/>
                <a:t>Километры</a:t>
              </a:r>
              <a:endParaRPr sz="1600"/>
            </a:p>
          </p:txBody>
        </p:sp>
        <p:sp>
          <p:nvSpPr>
            <p:cNvPr id="41027" name="Прямое соединение 41026"/>
            <p:cNvSpPr/>
            <p:nvPr/>
          </p:nvSpPr>
          <p:spPr>
            <a:xfrm>
              <a:off x="6428" y="2680"/>
              <a:ext cx="2040" cy="1813"/>
            </a:xfrm>
            <a:prstGeom prst="line">
              <a:avLst/>
            </a:prstGeom>
            <a:ln w="9525" cap="flat" cmpd="sng">
              <a:solidFill>
                <a:schemeClr val="tx1"/>
              </a:solidFill>
              <a:prstDash val="solid"/>
              <a:headEnd type="none" w="med" len="med"/>
              <a:tailEnd type="triangle" w="med" len="med"/>
            </a:ln>
          </p:spPr>
        </p:sp>
        <p:sp>
          <p:nvSpPr>
            <p:cNvPr id="41028" name="Прямое соединение 41027"/>
            <p:cNvSpPr/>
            <p:nvPr/>
          </p:nvSpPr>
          <p:spPr>
            <a:xfrm flipH="1">
              <a:off x="4613" y="2678"/>
              <a:ext cx="1812" cy="1702"/>
            </a:xfrm>
            <a:prstGeom prst="line">
              <a:avLst/>
            </a:prstGeom>
            <a:ln w="9525" cap="flat" cmpd="sng">
              <a:solidFill>
                <a:schemeClr val="tx1"/>
              </a:solidFill>
              <a:prstDash val="solid"/>
              <a:headEnd type="none" w="med" len="med"/>
              <a:tailEnd type="triangle" w="med" len="med"/>
            </a:ln>
          </p:spPr>
        </p:sp>
        <p:sp>
          <p:nvSpPr>
            <p:cNvPr id="41029" name="Прямое соединение 41028"/>
            <p:cNvSpPr/>
            <p:nvPr/>
          </p:nvSpPr>
          <p:spPr>
            <a:xfrm>
              <a:off x="13458" y="2680"/>
              <a:ext cx="2040" cy="1813"/>
            </a:xfrm>
            <a:prstGeom prst="line">
              <a:avLst/>
            </a:prstGeom>
            <a:ln w="9525" cap="flat" cmpd="sng">
              <a:solidFill>
                <a:schemeClr val="tx1"/>
              </a:solidFill>
              <a:prstDash val="solid"/>
              <a:headEnd type="none" w="med" len="med"/>
              <a:tailEnd type="triangle" w="med" len="med"/>
            </a:ln>
          </p:spPr>
        </p:sp>
        <p:sp>
          <p:nvSpPr>
            <p:cNvPr id="41030" name="Прямое соединение 41029"/>
            <p:cNvSpPr/>
            <p:nvPr/>
          </p:nvSpPr>
          <p:spPr>
            <a:xfrm flipH="1">
              <a:off x="11643" y="2678"/>
              <a:ext cx="1812" cy="1702"/>
            </a:xfrm>
            <a:prstGeom prst="line">
              <a:avLst/>
            </a:prstGeom>
            <a:ln w="9525" cap="flat" cmpd="sng">
              <a:solidFill>
                <a:schemeClr val="tx1"/>
              </a:solidFill>
              <a:prstDash val="solid"/>
              <a:headEnd type="none" w="med" len="med"/>
              <a:tailEnd type="triangle" w="med" len="med"/>
            </a:ln>
          </p:spPr>
        </p:sp>
        <p:sp>
          <p:nvSpPr>
            <p:cNvPr id="41031" name="Текстовое поле 41030"/>
            <p:cNvSpPr txBox="1"/>
            <p:nvPr/>
          </p:nvSpPr>
          <p:spPr>
            <a:xfrm>
              <a:off x="4158" y="6458"/>
              <a:ext cx="1475" cy="531"/>
            </a:xfrm>
            <a:prstGeom prst="rect">
              <a:avLst/>
            </a:prstGeom>
            <a:noFill/>
            <a:ln w="9525">
              <a:noFill/>
            </a:ln>
          </p:spPr>
          <p:txBody>
            <a:bodyPr>
              <a:spAutoFit/>
            </a:bodyPr>
            <a:p>
              <a:pPr>
                <a:spcBef>
                  <a:spcPct val="50000"/>
                </a:spcBef>
              </a:pPr>
              <a:r>
                <a:rPr sz="1600"/>
                <a:t>Метры</a:t>
              </a:r>
              <a:endParaRPr sz="1600"/>
            </a:p>
          </p:txBody>
        </p:sp>
        <p:sp>
          <p:nvSpPr>
            <p:cNvPr id="41032" name="Прямое соединение 41031"/>
            <p:cNvSpPr/>
            <p:nvPr/>
          </p:nvSpPr>
          <p:spPr>
            <a:xfrm>
              <a:off x="8353" y="7063"/>
              <a:ext cx="0" cy="1545"/>
            </a:xfrm>
            <a:prstGeom prst="line">
              <a:avLst/>
            </a:prstGeom>
            <a:ln w="9525" cap="flat" cmpd="sng">
              <a:solidFill>
                <a:schemeClr val="tx1"/>
              </a:solidFill>
              <a:prstDash val="solid"/>
              <a:headEnd type="none" w="med" len="med"/>
              <a:tailEnd type="none" w="med" len="med"/>
            </a:ln>
          </p:spPr>
        </p:sp>
        <p:sp>
          <p:nvSpPr>
            <p:cNvPr id="41033" name="Текстовое поле 41032"/>
            <p:cNvSpPr txBox="1"/>
            <p:nvPr/>
          </p:nvSpPr>
          <p:spPr>
            <a:xfrm>
              <a:off x="7673" y="6420"/>
              <a:ext cx="1475" cy="531"/>
            </a:xfrm>
            <a:prstGeom prst="rect">
              <a:avLst/>
            </a:prstGeom>
            <a:noFill/>
            <a:ln w="9525">
              <a:noFill/>
            </a:ln>
          </p:spPr>
          <p:txBody>
            <a:bodyPr>
              <a:spAutoFit/>
            </a:bodyPr>
            <a:p>
              <a:pPr>
                <a:spcBef>
                  <a:spcPct val="50000"/>
                </a:spcBef>
              </a:pPr>
              <a:r>
                <a:rPr sz="1600"/>
                <a:t>Метры</a:t>
              </a:r>
              <a:endParaRPr sz="1600"/>
            </a:p>
          </p:txBody>
        </p:sp>
        <p:sp>
          <p:nvSpPr>
            <p:cNvPr id="41034" name="Прямое соединение 41033"/>
            <p:cNvSpPr/>
            <p:nvPr/>
          </p:nvSpPr>
          <p:spPr>
            <a:xfrm>
              <a:off x="11755" y="7100"/>
              <a:ext cx="0" cy="1545"/>
            </a:xfrm>
            <a:prstGeom prst="line">
              <a:avLst/>
            </a:prstGeom>
            <a:ln w="9525" cap="flat" cmpd="sng">
              <a:solidFill>
                <a:schemeClr val="tx1"/>
              </a:solidFill>
              <a:prstDash val="solid"/>
              <a:headEnd type="none" w="med" len="med"/>
              <a:tailEnd type="none" w="med" len="med"/>
            </a:ln>
          </p:spPr>
        </p:sp>
        <p:sp>
          <p:nvSpPr>
            <p:cNvPr id="41035" name="Текстовое поле 41034"/>
            <p:cNvSpPr txBox="1"/>
            <p:nvPr/>
          </p:nvSpPr>
          <p:spPr>
            <a:xfrm>
              <a:off x="11075" y="6458"/>
              <a:ext cx="1475" cy="531"/>
            </a:xfrm>
            <a:prstGeom prst="rect">
              <a:avLst/>
            </a:prstGeom>
            <a:noFill/>
            <a:ln w="9525">
              <a:noFill/>
            </a:ln>
          </p:spPr>
          <p:txBody>
            <a:bodyPr>
              <a:spAutoFit/>
            </a:bodyPr>
            <a:p>
              <a:pPr>
                <a:spcBef>
                  <a:spcPct val="50000"/>
                </a:spcBef>
              </a:pPr>
              <a:r>
                <a:rPr sz="1600"/>
                <a:t>Метры</a:t>
              </a:r>
              <a:endParaRPr sz="1600"/>
            </a:p>
          </p:txBody>
        </p:sp>
        <p:sp>
          <p:nvSpPr>
            <p:cNvPr id="41036" name="Прямое соединение 41035"/>
            <p:cNvSpPr/>
            <p:nvPr/>
          </p:nvSpPr>
          <p:spPr>
            <a:xfrm>
              <a:off x="15270" y="7063"/>
              <a:ext cx="0" cy="1545"/>
            </a:xfrm>
            <a:prstGeom prst="line">
              <a:avLst/>
            </a:prstGeom>
            <a:ln w="9525" cap="flat" cmpd="sng">
              <a:solidFill>
                <a:schemeClr val="tx1"/>
              </a:solidFill>
              <a:prstDash val="solid"/>
              <a:headEnd type="none" w="med" len="med"/>
              <a:tailEnd type="none" w="med" len="med"/>
            </a:ln>
          </p:spPr>
        </p:sp>
        <p:sp>
          <p:nvSpPr>
            <p:cNvPr id="41037" name="Текстовое поле 41036"/>
            <p:cNvSpPr txBox="1"/>
            <p:nvPr/>
          </p:nvSpPr>
          <p:spPr>
            <a:xfrm>
              <a:off x="14590" y="6420"/>
              <a:ext cx="1475" cy="531"/>
            </a:xfrm>
            <a:prstGeom prst="rect">
              <a:avLst/>
            </a:prstGeom>
            <a:noFill/>
            <a:ln w="9525">
              <a:noFill/>
            </a:ln>
          </p:spPr>
          <p:txBody>
            <a:bodyPr>
              <a:spAutoFit/>
            </a:bodyPr>
            <a:p>
              <a:pPr>
                <a:spcBef>
                  <a:spcPct val="50000"/>
                </a:spcBef>
              </a:pPr>
              <a:r>
                <a:rPr sz="1600"/>
                <a:t>Метры</a:t>
              </a:r>
              <a:endParaRPr sz="1600"/>
            </a:p>
          </p:txBody>
        </p:sp>
        <p:sp>
          <p:nvSpPr>
            <p:cNvPr id="41038" name="Овал 41037"/>
            <p:cNvSpPr/>
            <p:nvPr/>
          </p:nvSpPr>
          <p:spPr>
            <a:xfrm>
              <a:off x="3250" y="7553"/>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39" name="Овал 41038"/>
            <p:cNvSpPr/>
            <p:nvPr/>
          </p:nvSpPr>
          <p:spPr>
            <a:xfrm>
              <a:off x="4045" y="7553"/>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0" name="Овал 41039"/>
            <p:cNvSpPr/>
            <p:nvPr/>
          </p:nvSpPr>
          <p:spPr>
            <a:xfrm>
              <a:off x="3705" y="823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1" name="Овал 41040"/>
            <p:cNvSpPr/>
            <p:nvPr/>
          </p:nvSpPr>
          <p:spPr>
            <a:xfrm>
              <a:off x="5178" y="7553"/>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2" name="Овал 41041"/>
            <p:cNvSpPr/>
            <p:nvPr/>
          </p:nvSpPr>
          <p:spPr>
            <a:xfrm>
              <a:off x="5973" y="7553"/>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3" name="Овал 41042"/>
            <p:cNvSpPr/>
            <p:nvPr/>
          </p:nvSpPr>
          <p:spPr>
            <a:xfrm>
              <a:off x="5633" y="823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4" name="Овал 41043"/>
            <p:cNvSpPr/>
            <p:nvPr/>
          </p:nvSpPr>
          <p:spPr>
            <a:xfrm>
              <a:off x="6878"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5" name="Овал 41044"/>
            <p:cNvSpPr/>
            <p:nvPr/>
          </p:nvSpPr>
          <p:spPr>
            <a:xfrm>
              <a:off x="7673"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6" name="Овал 41045"/>
            <p:cNvSpPr/>
            <p:nvPr/>
          </p:nvSpPr>
          <p:spPr>
            <a:xfrm>
              <a:off x="7333"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7" name="Овал 41046"/>
            <p:cNvSpPr/>
            <p:nvPr/>
          </p:nvSpPr>
          <p:spPr>
            <a:xfrm>
              <a:off x="8805"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8" name="Овал 41047"/>
            <p:cNvSpPr/>
            <p:nvPr/>
          </p:nvSpPr>
          <p:spPr>
            <a:xfrm>
              <a:off x="9600"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9" name="Овал 41048"/>
            <p:cNvSpPr/>
            <p:nvPr/>
          </p:nvSpPr>
          <p:spPr>
            <a:xfrm>
              <a:off x="9260"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0" name="Овал 41049"/>
            <p:cNvSpPr/>
            <p:nvPr/>
          </p:nvSpPr>
          <p:spPr>
            <a:xfrm>
              <a:off x="10283"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1" name="Овал 41050"/>
            <p:cNvSpPr/>
            <p:nvPr/>
          </p:nvSpPr>
          <p:spPr>
            <a:xfrm>
              <a:off x="11078"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2" name="Овал 41051"/>
            <p:cNvSpPr/>
            <p:nvPr/>
          </p:nvSpPr>
          <p:spPr>
            <a:xfrm>
              <a:off x="10738"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3" name="Овал 41052"/>
            <p:cNvSpPr/>
            <p:nvPr/>
          </p:nvSpPr>
          <p:spPr>
            <a:xfrm>
              <a:off x="12210"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4" name="Овал 41053"/>
            <p:cNvSpPr/>
            <p:nvPr/>
          </p:nvSpPr>
          <p:spPr>
            <a:xfrm>
              <a:off x="13005"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5" name="Овал 41054"/>
            <p:cNvSpPr/>
            <p:nvPr/>
          </p:nvSpPr>
          <p:spPr>
            <a:xfrm>
              <a:off x="12665"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6" name="Овал 41055"/>
            <p:cNvSpPr/>
            <p:nvPr/>
          </p:nvSpPr>
          <p:spPr>
            <a:xfrm>
              <a:off x="13570"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7" name="Овал 41056"/>
            <p:cNvSpPr/>
            <p:nvPr/>
          </p:nvSpPr>
          <p:spPr>
            <a:xfrm>
              <a:off x="14365"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8" name="Овал 41057"/>
            <p:cNvSpPr/>
            <p:nvPr/>
          </p:nvSpPr>
          <p:spPr>
            <a:xfrm>
              <a:off x="14025"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9" name="Овал 41058"/>
            <p:cNvSpPr/>
            <p:nvPr/>
          </p:nvSpPr>
          <p:spPr>
            <a:xfrm>
              <a:off x="15498"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60" name="Овал 41059"/>
            <p:cNvSpPr/>
            <p:nvPr/>
          </p:nvSpPr>
          <p:spPr>
            <a:xfrm>
              <a:off x="16293"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61" name="Овал 41060"/>
            <p:cNvSpPr/>
            <p:nvPr/>
          </p:nvSpPr>
          <p:spPr>
            <a:xfrm>
              <a:off x="15953"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62" name="Текстовое поле 41061"/>
            <p:cNvSpPr txBox="1"/>
            <p:nvPr/>
          </p:nvSpPr>
          <p:spPr>
            <a:xfrm>
              <a:off x="5178" y="9143"/>
              <a:ext cx="9640" cy="580"/>
            </a:xfrm>
            <a:prstGeom prst="rect">
              <a:avLst/>
            </a:prstGeom>
            <a:noFill/>
            <a:ln w="9525">
              <a:noFill/>
            </a:ln>
          </p:spPr>
          <p:txBody>
            <a:bodyPr>
              <a:spAutoFit/>
            </a:bodyPr>
            <a:p>
              <a:pPr>
                <a:spcBef>
                  <a:spcPct val="50000"/>
                </a:spcBef>
              </a:pPr>
              <a:r>
                <a:t>Пробы (ежегодные, ежемесячные, декадные и т.д.)</a:t>
              </a:r>
            </a:p>
          </p:txBody>
        </p:sp>
        <p:sp>
          <p:nvSpPr>
            <p:cNvPr id="41063" name="Текстовое поле 41062"/>
            <p:cNvSpPr txBox="1"/>
            <p:nvPr/>
          </p:nvSpPr>
          <p:spPr>
            <a:xfrm>
              <a:off x="2400" y="1885"/>
              <a:ext cx="2098" cy="580"/>
            </a:xfrm>
            <a:prstGeom prst="rect">
              <a:avLst/>
            </a:prstGeom>
            <a:noFill/>
            <a:ln w="9525">
              <a:noFill/>
            </a:ln>
          </p:spPr>
          <p:txBody>
            <a:bodyPr>
              <a:spAutoFit/>
            </a:bodyPr>
            <a:p>
              <a:pPr>
                <a:spcBef>
                  <a:spcPct val="50000"/>
                </a:spcBef>
              </a:pPr>
              <a:r>
                <a:rPr b="1"/>
                <a:t>Макро</a:t>
              </a:r>
              <a:endParaRPr b="1"/>
            </a:p>
          </p:txBody>
        </p:sp>
        <p:sp>
          <p:nvSpPr>
            <p:cNvPr id="41064" name="Текстовое поле 41063"/>
            <p:cNvSpPr txBox="1"/>
            <p:nvPr/>
          </p:nvSpPr>
          <p:spPr>
            <a:xfrm>
              <a:off x="2343" y="4040"/>
              <a:ext cx="2097" cy="580"/>
            </a:xfrm>
            <a:prstGeom prst="rect">
              <a:avLst/>
            </a:prstGeom>
            <a:noFill/>
            <a:ln w="9525">
              <a:noFill/>
            </a:ln>
          </p:spPr>
          <p:txBody>
            <a:bodyPr>
              <a:spAutoFit/>
            </a:bodyPr>
            <a:p>
              <a:pPr>
                <a:spcBef>
                  <a:spcPct val="50000"/>
                </a:spcBef>
              </a:pPr>
              <a:r>
                <a:rPr b="1"/>
                <a:t>Мезо</a:t>
              </a:r>
              <a:endParaRPr b="1"/>
            </a:p>
          </p:txBody>
        </p:sp>
        <p:sp>
          <p:nvSpPr>
            <p:cNvPr id="41065" name="Текстовое поле 41064"/>
            <p:cNvSpPr txBox="1"/>
            <p:nvPr/>
          </p:nvSpPr>
          <p:spPr>
            <a:xfrm>
              <a:off x="2343" y="5740"/>
              <a:ext cx="2097" cy="580"/>
            </a:xfrm>
            <a:prstGeom prst="rect">
              <a:avLst/>
            </a:prstGeom>
            <a:noFill/>
            <a:ln w="9525">
              <a:noFill/>
            </a:ln>
          </p:spPr>
          <p:txBody>
            <a:bodyPr>
              <a:spAutoFit/>
            </a:bodyPr>
            <a:p>
              <a:pPr>
                <a:spcBef>
                  <a:spcPct val="50000"/>
                </a:spcBef>
              </a:pPr>
              <a:r>
                <a:rPr b="1"/>
                <a:t>Микро</a:t>
              </a:r>
              <a:endParaRPr b="1"/>
            </a:p>
          </p:txBody>
        </p:sp>
      </p:grpSp>
      <p:sp>
        <p:nvSpPr>
          <p:cNvPr id="15" name="Текстовое поле 14"/>
          <p:cNvSpPr txBox="1"/>
          <p:nvPr/>
        </p:nvSpPr>
        <p:spPr>
          <a:xfrm>
            <a:off x="-635" y="5781675"/>
            <a:ext cx="12192000" cy="953135"/>
          </a:xfrm>
          <a:prstGeom prst="rect">
            <a:avLst/>
          </a:prstGeom>
          <a:noFill/>
        </p:spPr>
        <p:txBody>
          <a:bodyPr wrap="square" rtlCol="0">
            <a:spAutoFit/>
          </a:bodyPr>
          <a:p>
            <a:r>
              <a:rPr lang="ru-RU" altLang="ru-RU" sz="2400"/>
              <a:t>Принцип 3. Локальные повторности (несколько проб в каждой точке мониторинга)</a:t>
            </a:r>
            <a:endParaRPr lang="ru-RU" altLang="ru-RU" sz="2400"/>
          </a:p>
          <a:p>
            <a:r>
              <a:rPr lang="ru-RU" altLang="ru-RU" sz="2400"/>
              <a:t>Принцип 4. Охват разных пространственных масштабов.</a:t>
            </a:r>
            <a:r>
              <a:rPr lang="ru-RU" altLang="ru-RU" sz="3200"/>
              <a:t> </a:t>
            </a:r>
            <a:endParaRPr lang="ru-RU" altLang="ru-RU" sz="3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6" name="Текстовое поле 90115"/>
          <p:cNvSpPr txBox="1"/>
          <p:nvPr/>
        </p:nvSpPr>
        <p:spPr>
          <a:xfrm>
            <a:off x="1703388" y="949325"/>
            <a:ext cx="3024187" cy="922020"/>
          </a:xfrm>
          <a:prstGeom prst="rect">
            <a:avLst/>
          </a:prstGeom>
          <a:noFill/>
          <a:ln w="9525">
            <a:noFill/>
          </a:ln>
        </p:spPr>
        <p:txBody>
          <a:bodyPr>
            <a:spAutoFit/>
          </a:bodyPr>
          <a:p>
            <a:pPr>
              <a:spcBef>
                <a:spcPct val="50000"/>
              </a:spcBef>
            </a:pPr>
            <a:r>
              <a:t>Изменения синхронны на </a:t>
            </a:r>
            <a:r>
              <a:rPr err="1"/>
              <a:t>макропространственном</a:t>
            </a:r>
            <a:r>
              <a:t> уровне </a:t>
            </a:r>
          </a:p>
        </p:txBody>
      </p:sp>
      <p:sp>
        <p:nvSpPr>
          <p:cNvPr id="90117" name="Текстовое поле 90116"/>
          <p:cNvSpPr txBox="1"/>
          <p:nvPr/>
        </p:nvSpPr>
        <p:spPr>
          <a:xfrm>
            <a:off x="5159375" y="949325"/>
            <a:ext cx="4968875" cy="922020"/>
          </a:xfrm>
          <a:prstGeom prst="rect">
            <a:avLst/>
          </a:prstGeom>
          <a:noFill/>
          <a:ln w="9525">
            <a:noFill/>
          </a:ln>
        </p:spPr>
        <p:txBody>
          <a:bodyPr>
            <a:spAutoFit/>
          </a:bodyPr>
          <a:p>
            <a:pPr>
              <a:spcBef>
                <a:spcPct val="50000"/>
              </a:spcBef>
            </a:pPr>
            <a:r>
              <a:t>Изменения с высокой вероятностью связаны с влиянием «глобальных» факторов окружающей среды (</a:t>
            </a:r>
            <a:r>
              <a:rPr err="1"/>
              <a:t>темперартура</a:t>
            </a:r>
            <a:r>
              <a:t>, соленость и т.п.)</a:t>
            </a:r>
          </a:p>
        </p:txBody>
      </p:sp>
      <p:sp>
        <p:nvSpPr>
          <p:cNvPr id="90118" name="Текстовое поле 90117"/>
          <p:cNvSpPr txBox="1"/>
          <p:nvPr/>
        </p:nvSpPr>
        <p:spPr>
          <a:xfrm>
            <a:off x="1703388" y="2265363"/>
            <a:ext cx="3168650" cy="922020"/>
          </a:xfrm>
          <a:prstGeom prst="rect">
            <a:avLst/>
          </a:prstGeom>
          <a:noFill/>
          <a:ln w="9525">
            <a:noFill/>
          </a:ln>
        </p:spPr>
        <p:txBody>
          <a:bodyPr>
            <a:spAutoFit/>
          </a:bodyPr>
          <a:p>
            <a:pPr>
              <a:spcBef>
                <a:spcPct val="50000"/>
              </a:spcBef>
            </a:pPr>
            <a:r>
              <a:t>Изменения НЕ синхронны на </a:t>
            </a:r>
            <a:r>
              <a:rPr err="1"/>
              <a:t>макропространственном</a:t>
            </a:r>
            <a:r>
              <a:t> уровне </a:t>
            </a:r>
          </a:p>
        </p:txBody>
      </p:sp>
      <p:sp>
        <p:nvSpPr>
          <p:cNvPr id="90119" name="Текстовое поле 90118"/>
          <p:cNvSpPr txBox="1"/>
          <p:nvPr/>
        </p:nvSpPr>
        <p:spPr>
          <a:xfrm>
            <a:off x="5159375" y="2265363"/>
            <a:ext cx="5329238" cy="2030095"/>
          </a:xfrm>
          <a:prstGeom prst="rect">
            <a:avLst/>
          </a:prstGeom>
          <a:noFill/>
          <a:ln w="9525">
            <a:noFill/>
          </a:ln>
        </p:spPr>
        <p:txBody>
          <a:bodyPr>
            <a:spAutoFit/>
          </a:bodyPr>
          <a:p>
            <a:pPr>
              <a:spcBef>
                <a:spcPct val="50000"/>
              </a:spcBef>
            </a:pPr>
            <a:r>
              <a:t>Изменения с высокой вероятностью НЕ связаны с влиянием глобальных факторов. Они вызваны локальными причинами. Возможны популяционные механизмы (локальное изменение рождаемости, смертности, </a:t>
            </a:r>
            <a:r>
              <a:rPr err="1"/>
              <a:t>миграцинной</a:t>
            </a:r>
            <a:r>
              <a:t> активности и т. п.).  Возможны изменения локальных гидрологических параметров.</a:t>
            </a:r>
          </a:p>
        </p:txBody>
      </p:sp>
      <p:sp>
        <p:nvSpPr>
          <p:cNvPr id="90122" name="Текстовое поле 90121"/>
          <p:cNvSpPr txBox="1"/>
          <p:nvPr/>
        </p:nvSpPr>
        <p:spPr>
          <a:xfrm>
            <a:off x="2869565" y="260350"/>
            <a:ext cx="6771005" cy="645160"/>
          </a:xfrm>
          <a:prstGeom prst="rect">
            <a:avLst/>
          </a:prstGeom>
          <a:noFill/>
          <a:ln w="9525">
            <a:noFill/>
          </a:ln>
        </p:spPr>
        <p:txBody>
          <a:bodyPr wrap="square">
            <a:spAutoFit/>
          </a:bodyPr>
          <a:p>
            <a:pPr>
              <a:spcBef>
                <a:spcPct val="50000"/>
              </a:spcBef>
            </a:pPr>
            <a:r>
              <a:rPr b="1" u="sng"/>
              <a:t>При анализе на </a:t>
            </a:r>
            <a:r>
              <a:rPr b="1" u="sng" err="1"/>
              <a:t>макроуровне</a:t>
            </a:r>
            <a:r>
              <a:rPr lang="ru-RU" b="1" u="sng" err="1"/>
              <a:t> (точки монитоининга разнесены на многие километры)</a:t>
            </a:r>
            <a:endParaRPr lang="ru-RU" b="1" u="sng" err="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9" name="Прямоугольник 11268"/>
          <p:cNvSpPr/>
          <p:nvPr/>
        </p:nvSpPr>
        <p:spPr>
          <a:xfrm>
            <a:off x="1703388" y="0"/>
            <a:ext cx="8785225" cy="76517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defRPr>
            </a:lvl5pPr>
          </a:lstStyle>
          <a:p>
            <a:pPr lvl="0" algn="just">
              <a:buNone/>
            </a:pPr>
            <a:r>
              <a:t>Мониторинговые наблюдения в </a:t>
            </a:r>
            <a:r>
              <a:rPr lang="en-US" altLang="x-none" err="1"/>
              <a:t>Wadden</a:t>
            </a:r>
            <a:r>
              <a:rPr lang="en-US" altLang="x-none"/>
              <a:t> Sea</a:t>
            </a:r>
            <a:endParaRPr lang="en-US" altLang="x-none"/>
          </a:p>
          <a:p>
            <a:pPr lvl="0" algn="just">
              <a:buNone/>
            </a:pPr>
          </a:p>
          <a:p>
            <a:pPr lvl="0" algn="just">
              <a:buNone/>
            </a:pPr>
          </a:p>
          <a:p>
            <a:pPr lvl="0" algn="just">
              <a:buNone/>
            </a:pPr>
            <a:r>
              <a:t> </a:t>
            </a:r>
          </a:p>
        </p:txBody>
      </p:sp>
      <p:pic>
        <p:nvPicPr>
          <p:cNvPr id="11270" name="Замещающее содержимое 11269"/>
          <p:cNvPicPr>
            <a:picLocks noChangeAspect="1"/>
          </p:cNvPicPr>
          <p:nvPr>
            <p:ph sz="half" idx="1"/>
          </p:nvPr>
        </p:nvPicPr>
        <p:blipFill>
          <a:blip r:embed="rId1"/>
          <a:stretch>
            <a:fillRect/>
          </a:stretch>
        </p:blipFill>
        <p:spPr>
          <a:xfrm>
            <a:off x="1524000" y="620713"/>
            <a:ext cx="4038600" cy="2427287"/>
          </a:xfrm>
        </p:spPr>
      </p:pic>
      <p:sp>
        <p:nvSpPr>
          <p:cNvPr id="11297" name="Текстовое поле 11296"/>
          <p:cNvSpPr txBox="1"/>
          <p:nvPr/>
        </p:nvSpPr>
        <p:spPr>
          <a:xfrm>
            <a:off x="1524000" y="3068638"/>
            <a:ext cx="3382963" cy="368300"/>
          </a:xfrm>
          <a:prstGeom prst="rect">
            <a:avLst/>
          </a:prstGeom>
          <a:noFill/>
          <a:ln w="9525">
            <a:noFill/>
          </a:ln>
        </p:spPr>
        <p:txBody>
          <a:bodyPr>
            <a:spAutoFit/>
          </a:bodyPr>
          <a:p>
            <a:pPr>
              <a:spcBef>
                <a:spcPct val="50000"/>
              </a:spcBef>
            </a:pPr>
            <a:r>
              <a:rPr lang="en-US" altLang="x-none" err="1"/>
              <a:t>Beukema</a:t>
            </a:r>
            <a:r>
              <a:rPr lang="en-US" altLang="x-none"/>
              <a:t>, </a:t>
            </a:r>
            <a:r>
              <a:rPr lang="en-US" altLang="x-none" err="1"/>
              <a:t>Dekker</a:t>
            </a:r>
            <a:r>
              <a:rPr lang="en-US" altLang="x-none"/>
              <a:t>, 2007 </a:t>
            </a:r>
            <a:endParaRPr lang="en-US" altLang="x-none"/>
          </a:p>
        </p:txBody>
      </p:sp>
      <p:pic>
        <p:nvPicPr>
          <p:cNvPr id="11299" name="Замещающее содержимое 11298"/>
          <p:cNvPicPr>
            <a:picLocks noChangeAspect="1"/>
          </p:cNvPicPr>
          <p:nvPr>
            <p:ph sz="quarter" idx="2"/>
          </p:nvPr>
        </p:nvPicPr>
        <p:blipFill>
          <a:blip r:embed="rId2"/>
          <a:srcRect l="40204" t="33464" r="11206" b="13144"/>
          <a:stretch>
            <a:fillRect/>
          </a:stretch>
        </p:blipFill>
        <p:spPr>
          <a:xfrm>
            <a:off x="3359150" y="3436938"/>
            <a:ext cx="5472113" cy="3421062"/>
          </a:xfrm>
        </p:spPr>
      </p:pic>
      <p:sp>
        <p:nvSpPr>
          <p:cNvPr id="11302" name="Текстовое поле 11301"/>
          <p:cNvSpPr txBox="1"/>
          <p:nvPr/>
        </p:nvSpPr>
        <p:spPr>
          <a:xfrm>
            <a:off x="7285038" y="3068638"/>
            <a:ext cx="3382962" cy="368300"/>
          </a:xfrm>
          <a:prstGeom prst="rect">
            <a:avLst/>
          </a:prstGeom>
          <a:noFill/>
          <a:ln w="9525">
            <a:noFill/>
          </a:ln>
        </p:spPr>
        <p:txBody>
          <a:bodyPr>
            <a:spAutoFit/>
          </a:bodyPr>
          <a:p>
            <a:pPr algn="r">
              <a:spcBef>
                <a:spcPct val="50000"/>
              </a:spcBef>
            </a:pPr>
            <a:r>
              <a:rPr lang="en-US" altLang="x-none" err="1"/>
              <a:t>Buttger</a:t>
            </a:r>
            <a:r>
              <a:rPr lang="en-US" altLang="x-none"/>
              <a:t> et al, 2008 </a:t>
            </a:r>
            <a:endParaRPr lang="en-US" altLang="x-none"/>
          </a:p>
        </p:txBody>
      </p:sp>
      <p:sp>
        <p:nvSpPr>
          <p:cNvPr id="11303" name="Прямое соединение 11302"/>
          <p:cNvSpPr/>
          <p:nvPr/>
        </p:nvSpPr>
        <p:spPr>
          <a:xfrm>
            <a:off x="2495550" y="3357563"/>
            <a:ext cx="2520950" cy="2592387"/>
          </a:xfrm>
          <a:prstGeom prst="line">
            <a:avLst/>
          </a:prstGeom>
          <a:ln w="9525" cap="flat" cmpd="sng">
            <a:solidFill>
              <a:schemeClr val="tx1"/>
            </a:solidFill>
            <a:prstDash val="solid"/>
            <a:headEnd type="none" w="med" len="med"/>
            <a:tailEnd type="triangle" w="med" len="med"/>
          </a:ln>
        </p:spPr>
      </p:sp>
      <p:pic>
        <p:nvPicPr>
          <p:cNvPr id="11307" name="Замещающее содержимое 11306"/>
          <p:cNvPicPr>
            <a:picLocks noChangeAspect="1"/>
          </p:cNvPicPr>
          <p:nvPr>
            <p:ph sz="quarter" idx="3"/>
          </p:nvPr>
        </p:nvPicPr>
        <p:blipFill>
          <a:blip r:embed="rId3"/>
          <a:srcRect t="5322" r="4193"/>
          <a:stretch>
            <a:fillRect/>
          </a:stretch>
        </p:blipFill>
        <p:spPr>
          <a:xfrm>
            <a:off x="5735638" y="620713"/>
            <a:ext cx="4932362" cy="2541587"/>
          </a:xfrm>
        </p:spPr>
      </p:pic>
      <p:sp>
        <p:nvSpPr>
          <p:cNvPr id="11310" name="Прямое соединение 11309"/>
          <p:cNvSpPr/>
          <p:nvPr/>
        </p:nvSpPr>
        <p:spPr>
          <a:xfrm flipH="1">
            <a:off x="6743700" y="3284538"/>
            <a:ext cx="1944688" cy="649287"/>
          </a:xfrm>
          <a:prstGeom prst="line">
            <a:avLst/>
          </a:prstGeom>
          <a:ln w="9525" cap="flat" cmpd="sng">
            <a:solidFill>
              <a:schemeClr val="tx1"/>
            </a:solidFill>
            <a:prstDash val="solid"/>
            <a:headEnd type="none" w="med" len="med"/>
            <a:tailEnd type="triangle" w="med" len="med"/>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3188" name="Изображение 93187"/>
          <p:cNvPicPr>
            <a:picLocks noChangeAspect="1"/>
          </p:cNvPicPr>
          <p:nvPr/>
        </p:nvPicPr>
        <p:blipFill>
          <a:blip r:embed="rId1"/>
          <a:stretch>
            <a:fillRect/>
          </a:stretch>
        </p:blipFill>
        <p:spPr>
          <a:xfrm>
            <a:off x="1847850" y="1196975"/>
            <a:ext cx="8507413" cy="5292725"/>
          </a:xfrm>
          <a:prstGeom prst="rect">
            <a:avLst/>
          </a:prstGeom>
          <a:noFill/>
          <a:ln w="9525">
            <a:noFill/>
          </a:ln>
        </p:spPr>
      </p:pic>
      <p:sp>
        <p:nvSpPr>
          <p:cNvPr id="93189" name="Прямое соединение 93188"/>
          <p:cNvSpPr/>
          <p:nvPr/>
        </p:nvSpPr>
        <p:spPr>
          <a:xfrm flipV="1">
            <a:off x="2782888" y="2708275"/>
            <a:ext cx="2017712" cy="360363"/>
          </a:xfrm>
          <a:prstGeom prst="line">
            <a:avLst/>
          </a:prstGeom>
          <a:ln w="25400" cap="flat" cmpd="sng">
            <a:solidFill>
              <a:schemeClr val="tx1"/>
            </a:solidFill>
            <a:prstDash val="dashDot"/>
            <a:headEnd type="none" w="med" len="med"/>
            <a:tailEnd type="none" w="med" len="med"/>
          </a:ln>
        </p:spPr>
      </p:sp>
      <p:sp>
        <p:nvSpPr>
          <p:cNvPr id="93190" name="Прямое соединение 93189"/>
          <p:cNvSpPr/>
          <p:nvPr/>
        </p:nvSpPr>
        <p:spPr>
          <a:xfrm>
            <a:off x="5735638" y="3573463"/>
            <a:ext cx="1296987" cy="71437"/>
          </a:xfrm>
          <a:prstGeom prst="line">
            <a:avLst/>
          </a:prstGeom>
          <a:ln w="25400" cap="flat" cmpd="sng">
            <a:solidFill>
              <a:schemeClr val="tx1"/>
            </a:solidFill>
            <a:prstDash val="dashDot"/>
            <a:headEnd type="none" w="med" len="med"/>
            <a:tailEnd type="none" w="med" len="med"/>
          </a:ln>
        </p:spPr>
      </p:sp>
      <p:sp>
        <p:nvSpPr>
          <p:cNvPr id="93191" name="Прямое соединение 93190"/>
          <p:cNvSpPr/>
          <p:nvPr/>
        </p:nvSpPr>
        <p:spPr>
          <a:xfrm>
            <a:off x="7104063" y="3644900"/>
            <a:ext cx="647700" cy="647700"/>
          </a:xfrm>
          <a:prstGeom prst="line">
            <a:avLst/>
          </a:prstGeom>
          <a:ln w="25400" cap="flat" cmpd="sng">
            <a:solidFill>
              <a:schemeClr val="tx1"/>
            </a:solidFill>
            <a:prstDash val="dashDot"/>
            <a:headEnd type="none" w="med" len="med"/>
            <a:tailEnd type="none" w="med" len="med"/>
          </a:ln>
        </p:spPr>
      </p:sp>
      <p:sp>
        <p:nvSpPr>
          <p:cNvPr id="93192" name="Текстовое поле 93191"/>
          <p:cNvSpPr txBox="1"/>
          <p:nvPr/>
        </p:nvSpPr>
        <p:spPr>
          <a:xfrm>
            <a:off x="6456363" y="2133600"/>
            <a:ext cx="2952750" cy="398780"/>
          </a:xfrm>
          <a:prstGeom prst="rect">
            <a:avLst/>
          </a:prstGeom>
          <a:noFill/>
          <a:ln w="9525">
            <a:noFill/>
          </a:ln>
        </p:spPr>
        <p:txBody>
          <a:bodyPr>
            <a:spAutoFit/>
          </a:bodyPr>
          <a:p>
            <a:pPr>
              <a:spcBef>
                <a:spcPct val="50000"/>
              </a:spcBef>
            </a:pPr>
            <a:r>
              <a:rPr lang="en-US" altLang="x-none" sz="2000" err="1"/>
              <a:t>R</a:t>
            </a:r>
            <a:r>
              <a:rPr lang="en-US" altLang="x-none" err="1"/>
              <a:t>sp</a:t>
            </a:r>
            <a:r>
              <a:rPr lang="en-US" altLang="x-none"/>
              <a:t>=0,64</a:t>
            </a:r>
            <a:endParaRPr lang="en-US" altLang="x-none"/>
          </a:p>
        </p:txBody>
      </p:sp>
      <p:sp>
        <p:nvSpPr>
          <p:cNvPr id="93193" name="Текстовое поле 93192"/>
          <p:cNvSpPr txBox="1"/>
          <p:nvPr/>
        </p:nvSpPr>
        <p:spPr>
          <a:xfrm>
            <a:off x="1524000" y="188913"/>
            <a:ext cx="9144000" cy="368300"/>
          </a:xfrm>
          <a:prstGeom prst="rect">
            <a:avLst/>
          </a:prstGeom>
          <a:noFill/>
          <a:ln w="9525">
            <a:noFill/>
          </a:ln>
        </p:spPr>
        <p:txBody>
          <a:bodyPr>
            <a:spAutoFit/>
          </a:bodyPr>
          <a:p>
            <a:pPr algn="ctr">
              <a:spcBef>
                <a:spcPct val="50000"/>
              </a:spcBef>
            </a:pPr>
            <a:r>
              <a:t>Динамика биомассы мидий на двух мониторинговых полигонах в </a:t>
            </a:r>
            <a:r>
              <a:rPr lang="en-US" altLang="x-none" err="1"/>
              <a:t>Wadden</a:t>
            </a:r>
            <a:r>
              <a:rPr lang="en-US" altLang="x-none"/>
              <a:t> Sea</a:t>
            </a:r>
            <a:endParaRPr lang="en-US" altLang="x-non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68020" y="0"/>
            <a:ext cx="10515600" cy="1325563"/>
          </a:xfrm>
        </p:spPr>
        <p:txBody>
          <a:bodyPr>
            <a:noAutofit/>
          </a:bodyPr>
          <a:p>
            <a:r>
              <a:rPr lang="ru-RU" altLang="en-US" sz="3200"/>
              <a:t>Пример: Синхронное пополнение </a:t>
            </a:r>
            <a:r>
              <a:rPr lang="en-US" altLang="en-US" sz="3200" i="1"/>
              <a:t>Semibalanus balanoides </a:t>
            </a:r>
            <a:r>
              <a:rPr lang="ru-RU" altLang="en-US" sz="3200"/>
              <a:t>на точках, разнесенных на несколько километров</a:t>
            </a:r>
            <a:endParaRPr lang="ru-RU" altLang="en-US" sz="3200"/>
          </a:p>
        </p:txBody>
      </p:sp>
      <p:pic>
        <p:nvPicPr>
          <p:cNvPr id="8" name="Замещающее содержимое 3"/>
          <p:cNvPicPr>
            <a:picLocks noChangeAspect="1"/>
          </p:cNvPicPr>
          <p:nvPr/>
        </p:nvPicPr>
        <p:blipFill>
          <a:blip r:embed="rId1"/>
          <a:srcRect l="21409" t="18444" r="30077" b="21773"/>
          <a:stretch>
            <a:fillRect/>
          </a:stretch>
        </p:blipFill>
        <p:spPr>
          <a:xfrm>
            <a:off x="60960" y="1104265"/>
            <a:ext cx="7611110" cy="5276215"/>
          </a:xfrm>
          <a:prstGeom prst="rect">
            <a:avLst/>
          </a:prstGeom>
        </p:spPr>
      </p:pic>
      <p:pic>
        <p:nvPicPr>
          <p:cNvPr id="7" name="Замещающее содержимое 6"/>
          <p:cNvPicPr>
            <a:picLocks noChangeAspect="1"/>
          </p:cNvPicPr>
          <p:nvPr>
            <p:ph idx="1"/>
          </p:nvPr>
        </p:nvPicPr>
        <p:blipFill>
          <a:blip r:embed="rId2"/>
          <a:stretch>
            <a:fillRect/>
          </a:stretch>
        </p:blipFill>
        <p:spPr>
          <a:xfrm>
            <a:off x="5645785" y="1053465"/>
            <a:ext cx="6546215" cy="5367020"/>
          </a:xfrm>
          <a:prstGeom prst="rect">
            <a:avLst/>
          </a:prstGeom>
        </p:spPr>
      </p:pic>
      <p:sp>
        <p:nvSpPr>
          <p:cNvPr id="9" name="Овал 8"/>
          <p:cNvSpPr/>
          <p:nvPr/>
        </p:nvSpPr>
        <p:spPr>
          <a:xfrm>
            <a:off x="4191000" y="375793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Овал 9"/>
          <p:cNvSpPr/>
          <p:nvPr/>
        </p:nvSpPr>
        <p:spPr>
          <a:xfrm>
            <a:off x="4191000" y="396367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2" name="Овал 11"/>
          <p:cNvSpPr/>
          <p:nvPr/>
        </p:nvSpPr>
        <p:spPr>
          <a:xfrm>
            <a:off x="4006850" y="391985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4" name="Овал 13"/>
          <p:cNvSpPr/>
          <p:nvPr/>
        </p:nvSpPr>
        <p:spPr>
          <a:xfrm>
            <a:off x="3963670" y="364045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40" name="Текстовое поле 91139"/>
          <p:cNvSpPr txBox="1"/>
          <p:nvPr/>
        </p:nvSpPr>
        <p:spPr>
          <a:xfrm>
            <a:off x="1703388" y="1257300"/>
            <a:ext cx="3168650" cy="922020"/>
          </a:xfrm>
          <a:prstGeom prst="rect">
            <a:avLst/>
          </a:prstGeom>
          <a:noFill/>
          <a:ln w="9525">
            <a:noFill/>
          </a:ln>
        </p:spPr>
        <p:txBody>
          <a:bodyPr>
            <a:spAutoFit/>
          </a:bodyPr>
          <a:p>
            <a:pPr>
              <a:spcBef>
                <a:spcPct val="50000"/>
              </a:spcBef>
            </a:pPr>
            <a:r>
              <a:t>Изменения синхронны на </a:t>
            </a:r>
            <a:r>
              <a:rPr err="1"/>
              <a:t>мезопространственном</a:t>
            </a:r>
            <a:r>
              <a:t> уровне </a:t>
            </a:r>
          </a:p>
        </p:txBody>
      </p:sp>
      <p:sp>
        <p:nvSpPr>
          <p:cNvPr id="91141" name="Текстовое поле 91140"/>
          <p:cNvSpPr txBox="1"/>
          <p:nvPr/>
        </p:nvSpPr>
        <p:spPr>
          <a:xfrm>
            <a:off x="5159375" y="1257300"/>
            <a:ext cx="4968875" cy="645160"/>
          </a:xfrm>
          <a:prstGeom prst="rect">
            <a:avLst/>
          </a:prstGeom>
          <a:noFill/>
          <a:ln w="9525">
            <a:noFill/>
          </a:ln>
        </p:spPr>
        <p:txBody>
          <a:bodyPr>
            <a:spAutoFit/>
          </a:bodyPr>
          <a:p>
            <a:pPr>
              <a:spcBef>
                <a:spcPct val="50000"/>
              </a:spcBef>
            </a:pPr>
            <a:r>
              <a:t>Изменения наверняка связаны с влиянием глобальных факторов</a:t>
            </a:r>
          </a:p>
        </p:txBody>
      </p:sp>
      <p:sp>
        <p:nvSpPr>
          <p:cNvPr id="91142" name="Текстовое поле 91141"/>
          <p:cNvSpPr txBox="1"/>
          <p:nvPr/>
        </p:nvSpPr>
        <p:spPr>
          <a:xfrm>
            <a:off x="1524000" y="692150"/>
            <a:ext cx="9144000" cy="368300"/>
          </a:xfrm>
          <a:prstGeom prst="rect">
            <a:avLst/>
          </a:prstGeom>
          <a:noFill/>
          <a:ln w="9525">
            <a:noFill/>
          </a:ln>
        </p:spPr>
        <p:txBody>
          <a:bodyPr>
            <a:spAutoFit/>
          </a:bodyPr>
          <a:p>
            <a:pPr algn="ctr">
              <a:spcBef>
                <a:spcPct val="50000"/>
              </a:spcBef>
            </a:pPr>
            <a:r>
              <a:rPr b="1" u="sng"/>
              <a:t>При условии </a:t>
            </a:r>
            <a:r>
              <a:rPr b="1" i="1" u="sng"/>
              <a:t>синхронных</a:t>
            </a:r>
            <a:r>
              <a:rPr b="1" u="sng"/>
              <a:t> изменений на </a:t>
            </a:r>
            <a:r>
              <a:rPr b="1" u="sng" err="1"/>
              <a:t>макроуровне</a:t>
            </a:r>
            <a:endParaRPr b="1" u="sng"/>
          </a:p>
        </p:txBody>
      </p:sp>
      <p:sp>
        <p:nvSpPr>
          <p:cNvPr id="91143" name="Текстовое поле 91142"/>
          <p:cNvSpPr txBox="1"/>
          <p:nvPr/>
        </p:nvSpPr>
        <p:spPr>
          <a:xfrm>
            <a:off x="1703388" y="2441575"/>
            <a:ext cx="3168650" cy="922020"/>
          </a:xfrm>
          <a:prstGeom prst="rect">
            <a:avLst/>
          </a:prstGeom>
          <a:noFill/>
          <a:ln w="9525">
            <a:noFill/>
          </a:ln>
        </p:spPr>
        <p:txBody>
          <a:bodyPr>
            <a:spAutoFit/>
          </a:bodyPr>
          <a:p>
            <a:pPr>
              <a:spcBef>
                <a:spcPct val="50000"/>
              </a:spcBef>
            </a:pPr>
            <a:r>
              <a:t>Изменения Не синхронны на </a:t>
            </a:r>
            <a:r>
              <a:rPr err="1"/>
              <a:t>мезопространственном</a:t>
            </a:r>
            <a:r>
              <a:t> уровне </a:t>
            </a:r>
          </a:p>
        </p:txBody>
      </p:sp>
      <p:sp>
        <p:nvSpPr>
          <p:cNvPr id="91144" name="Текстовое поле 91143"/>
          <p:cNvSpPr txBox="1"/>
          <p:nvPr/>
        </p:nvSpPr>
        <p:spPr>
          <a:xfrm>
            <a:off x="5159375" y="2441575"/>
            <a:ext cx="4968875" cy="922020"/>
          </a:xfrm>
          <a:prstGeom prst="rect">
            <a:avLst/>
          </a:prstGeom>
          <a:noFill/>
          <a:ln w="9525">
            <a:noFill/>
          </a:ln>
        </p:spPr>
        <p:txBody>
          <a:bodyPr>
            <a:spAutoFit/>
          </a:bodyPr>
          <a:p>
            <a:pPr>
              <a:spcBef>
                <a:spcPct val="50000"/>
              </a:spcBef>
            </a:pPr>
            <a:r>
              <a:t>Изменения с высокой вероятностью связаны с влиянием как популяционных факторов, так и, возможно, межвидовых взаимодействий</a:t>
            </a:r>
          </a:p>
        </p:txBody>
      </p:sp>
      <p:sp>
        <p:nvSpPr>
          <p:cNvPr id="91145" name="Текстовое поле 91144"/>
          <p:cNvSpPr txBox="1"/>
          <p:nvPr/>
        </p:nvSpPr>
        <p:spPr>
          <a:xfrm>
            <a:off x="1514475" y="260350"/>
            <a:ext cx="9144000" cy="368300"/>
          </a:xfrm>
          <a:prstGeom prst="rect">
            <a:avLst/>
          </a:prstGeom>
          <a:noFill/>
          <a:ln w="9525">
            <a:noFill/>
          </a:ln>
        </p:spPr>
        <p:txBody>
          <a:bodyPr>
            <a:spAutoFit/>
          </a:bodyPr>
          <a:p>
            <a:pPr algn="ctr">
              <a:spcBef>
                <a:spcPct val="50000"/>
              </a:spcBef>
            </a:pPr>
            <a:r>
              <a:rPr b="1" u="sng"/>
              <a:t>При анализе на </a:t>
            </a:r>
            <a:r>
              <a:rPr b="1" u="sng" err="1"/>
              <a:t>мезопростарнственном</a:t>
            </a:r>
            <a:r>
              <a:rPr b="1" u="sng"/>
              <a:t> уровне</a:t>
            </a:r>
            <a:r>
              <a:rPr lang="ru-RU" b="1" u="sng"/>
              <a:t> (единицы километров между точками)</a:t>
            </a:r>
            <a:endParaRPr lang="ru-RU" b="1" u="sng"/>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4" name="Текстовое поле 92163"/>
          <p:cNvSpPr txBox="1"/>
          <p:nvPr/>
        </p:nvSpPr>
        <p:spPr>
          <a:xfrm>
            <a:off x="1703388" y="1630363"/>
            <a:ext cx="3168650" cy="922020"/>
          </a:xfrm>
          <a:prstGeom prst="rect">
            <a:avLst/>
          </a:prstGeom>
          <a:noFill/>
          <a:ln w="9525">
            <a:noFill/>
          </a:ln>
        </p:spPr>
        <p:txBody>
          <a:bodyPr>
            <a:spAutoFit/>
          </a:bodyPr>
          <a:p>
            <a:pPr>
              <a:spcBef>
                <a:spcPct val="50000"/>
              </a:spcBef>
            </a:pPr>
            <a:r>
              <a:t>Изменения синхронны на </a:t>
            </a:r>
            <a:r>
              <a:rPr err="1"/>
              <a:t>мезопространственном</a:t>
            </a:r>
            <a:r>
              <a:t> уровне </a:t>
            </a:r>
          </a:p>
        </p:txBody>
      </p:sp>
      <p:sp>
        <p:nvSpPr>
          <p:cNvPr id="92165" name="Текстовое поле 92164"/>
          <p:cNvSpPr txBox="1"/>
          <p:nvPr/>
        </p:nvSpPr>
        <p:spPr>
          <a:xfrm>
            <a:off x="5159375" y="1630363"/>
            <a:ext cx="4968875" cy="645160"/>
          </a:xfrm>
          <a:prstGeom prst="rect">
            <a:avLst/>
          </a:prstGeom>
          <a:noFill/>
          <a:ln w="9525">
            <a:noFill/>
          </a:ln>
        </p:spPr>
        <p:txBody>
          <a:bodyPr>
            <a:spAutoFit/>
          </a:bodyPr>
          <a:p>
            <a:pPr>
              <a:spcBef>
                <a:spcPct val="50000"/>
              </a:spcBef>
            </a:pPr>
            <a:r>
              <a:t>Изменения наверняка связаны с влиянием популяционных факторов  </a:t>
            </a:r>
          </a:p>
        </p:txBody>
      </p:sp>
      <p:sp>
        <p:nvSpPr>
          <p:cNvPr id="92166" name="Текстовое поле 92165"/>
          <p:cNvSpPr txBox="1"/>
          <p:nvPr/>
        </p:nvSpPr>
        <p:spPr>
          <a:xfrm>
            <a:off x="1524000" y="692150"/>
            <a:ext cx="9144000" cy="368300"/>
          </a:xfrm>
          <a:prstGeom prst="rect">
            <a:avLst/>
          </a:prstGeom>
          <a:noFill/>
          <a:ln w="9525">
            <a:noFill/>
          </a:ln>
        </p:spPr>
        <p:txBody>
          <a:bodyPr>
            <a:spAutoFit/>
          </a:bodyPr>
          <a:p>
            <a:pPr algn="ctr">
              <a:spcBef>
                <a:spcPct val="50000"/>
              </a:spcBef>
            </a:pPr>
            <a:r>
              <a:rPr b="1" u="sng"/>
              <a:t>При условии </a:t>
            </a:r>
            <a:r>
              <a:rPr b="1" i="1" u="sng"/>
              <a:t>НЕ синхронных</a:t>
            </a:r>
            <a:r>
              <a:rPr b="1" u="sng"/>
              <a:t> изменений на </a:t>
            </a:r>
            <a:r>
              <a:rPr b="1" u="sng" err="1"/>
              <a:t>макроуровне</a:t>
            </a:r>
            <a:endParaRPr b="1" u="sng"/>
          </a:p>
        </p:txBody>
      </p:sp>
      <p:sp>
        <p:nvSpPr>
          <p:cNvPr id="92167" name="Текстовое поле 92166"/>
          <p:cNvSpPr txBox="1"/>
          <p:nvPr/>
        </p:nvSpPr>
        <p:spPr>
          <a:xfrm>
            <a:off x="1703388" y="2814638"/>
            <a:ext cx="3168650" cy="922020"/>
          </a:xfrm>
          <a:prstGeom prst="rect">
            <a:avLst/>
          </a:prstGeom>
          <a:noFill/>
          <a:ln w="9525">
            <a:noFill/>
          </a:ln>
        </p:spPr>
        <p:txBody>
          <a:bodyPr>
            <a:spAutoFit/>
          </a:bodyPr>
          <a:p>
            <a:pPr>
              <a:spcBef>
                <a:spcPct val="50000"/>
              </a:spcBef>
            </a:pPr>
            <a:r>
              <a:t>Изменения Не синхронны на </a:t>
            </a:r>
            <a:r>
              <a:rPr err="1"/>
              <a:t>мезопространственном</a:t>
            </a:r>
            <a:r>
              <a:t> уровне </a:t>
            </a:r>
          </a:p>
        </p:txBody>
      </p:sp>
      <p:sp>
        <p:nvSpPr>
          <p:cNvPr id="92168" name="Текстовое поле 92167"/>
          <p:cNvSpPr txBox="1"/>
          <p:nvPr/>
        </p:nvSpPr>
        <p:spPr>
          <a:xfrm>
            <a:off x="5159375" y="2814638"/>
            <a:ext cx="4968875" cy="645160"/>
          </a:xfrm>
          <a:prstGeom prst="rect">
            <a:avLst/>
          </a:prstGeom>
          <a:noFill/>
          <a:ln w="9525">
            <a:noFill/>
          </a:ln>
        </p:spPr>
        <p:txBody>
          <a:bodyPr>
            <a:spAutoFit/>
          </a:bodyPr>
          <a:p>
            <a:pPr>
              <a:spcBef>
                <a:spcPct val="50000"/>
              </a:spcBef>
            </a:pPr>
            <a:r>
              <a:t>Изменения с высокой вероятностью связаны с влиянием межвидовых взаимодействий</a:t>
            </a:r>
          </a:p>
        </p:txBody>
      </p:sp>
      <p:sp>
        <p:nvSpPr>
          <p:cNvPr id="92169" name="Текстовое поле 92168"/>
          <p:cNvSpPr txBox="1"/>
          <p:nvPr/>
        </p:nvSpPr>
        <p:spPr>
          <a:xfrm>
            <a:off x="1524000" y="260350"/>
            <a:ext cx="9144000" cy="368300"/>
          </a:xfrm>
          <a:prstGeom prst="rect">
            <a:avLst/>
          </a:prstGeom>
          <a:noFill/>
          <a:ln w="9525">
            <a:noFill/>
          </a:ln>
        </p:spPr>
        <p:txBody>
          <a:bodyPr>
            <a:spAutoFit/>
          </a:bodyPr>
          <a:p>
            <a:pPr algn="ctr">
              <a:spcBef>
                <a:spcPct val="50000"/>
              </a:spcBef>
            </a:pPr>
            <a:r>
              <a:rPr b="1" u="sng"/>
              <a:t>При анализе на </a:t>
            </a:r>
            <a:r>
              <a:rPr b="1" u="sng" err="1"/>
              <a:t>мезопростарнственном</a:t>
            </a:r>
            <a:r>
              <a:rPr b="1" u="sng"/>
              <a:t> уровне</a:t>
            </a:r>
            <a:endParaRPr b="1" u="sng"/>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Замещающее содержимое 3"/>
          <p:cNvPicPr>
            <a:picLocks noChangeAspect="1"/>
          </p:cNvPicPr>
          <p:nvPr/>
        </p:nvPicPr>
        <p:blipFill>
          <a:blip r:embed="rId1"/>
          <a:srcRect l="21409" t="18444" r="30077" b="17744"/>
          <a:stretch>
            <a:fillRect/>
          </a:stretch>
        </p:blipFill>
        <p:spPr>
          <a:xfrm>
            <a:off x="0" y="0"/>
            <a:ext cx="5414645" cy="4006850"/>
          </a:xfrm>
          <a:prstGeom prst="rect">
            <a:avLst/>
          </a:prstGeom>
        </p:spPr>
      </p:pic>
      <p:pic>
        <p:nvPicPr>
          <p:cNvPr id="36" name="Picture" descr="Рисунок 6. Многолетние изменения среднего размера мидий на разных мидиевых банках. Кривая линия - сглаживающая непараметрическая функция.Long-term changes in average mussel size at different mussel beds. Curve line represents fitted smoother."/>
          <p:cNvPicPr>
            <a:picLocks noChangeAspect="1" noChangeArrowheads="1"/>
          </p:cNvPicPr>
          <p:nvPr/>
        </p:nvPicPr>
        <p:blipFill>
          <a:blip r:embed="rId2"/>
          <a:srcRect r="14479"/>
          <a:stretch>
            <a:fillRect/>
          </a:stretch>
        </p:blipFill>
        <p:spPr>
          <a:xfrm>
            <a:off x="3425190" y="2865755"/>
            <a:ext cx="3361690" cy="3931285"/>
          </a:xfrm>
          <a:prstGeom prst="rect">
            <a:avLst/>
          </a:prstGeom>
          <a:noFill/>
          <a:ln w="9525">
            <a:noFill/>
          </a:ln>
        </p:spPr>
      </p:pic>
      <p:pic>
        <p:nvPicPr>
          <p:cNvPr id="3" name="Изображение 2"/>
          <p:cNvPicPr>
            <a:picLocks noChangeAspect="1"/>
          </p:cNvPicPr>
          <p:nvPr/>
        </p:nvPicPr>
        <p:blipFill>
          <a:blip r:embed="rId3"/>
          <a:srcRect r="12759"/>
          <a:stretch>
            <a:fillRect/>
          </a:stretch>
        </p:blipFill>
        <p:spPr>
          <a:xfrm>
            <a:off x="7253605" y="2875280"/>
            <a:ext cx="4256405" cy="4000500"/>
          </a:xfrm>
          <a:prstGeom prst="rect">
            <a:avLst/>
          </a:prstGeom>
        </p:spPr>
      </p:pic>
      <p:cxnSp>
        <p:nvCxnSpPr>
          <p:cNvPr id="5" name="Прямая со стрелкой 4"/>
          <p:cNvCxnSpPr/>
          <p:nvPr/>
        </p:nvCxnSpPr>
        <p:spPr>
          <a:xfrm>
            <a:off x="2550160" y="2975610"/>
            <a:ext cx="1151255" cy="33020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p:nvPr/>
        </p:nvCxnSpPr>
        <p:spPr>
          <a:xfrm>
            <a:off x="3423920" y="953770"/>
            <a:ext cx="2397760" cy="193675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7" name="Текстовое поле 6"/>
          <p:cNvSpPr txBox="1"/>
          <p:nvPr/>
        </p:nvSpPr>
        <p:spPr>
          <a:xfrm>
            <a:off x="6389370" y="592455"/>
            <a:ext cx="5710555" cy="1753235"/>
          </a:xfrm>
          <a:prstGeom prst="rect">
            <a:avLst/>
          </a:prstGeom>
          <a:noFill/>
        </p:spPr>
        <p:txBody>
          <a:bodyPr wrap="square" rtlCol="0">
            <a:spAutoFit/>
          </a:bodyPr>
          <a:p>
            <a:r>
              <a:rPr lang="ru-RU" altLang="ru-RU"/>
              <a:t>На </a:t>
            </a:r>
            <a:r>
              <a:rPr lang="ru-RU" altLang="ru-RU">
                <a:sym typeface="+mn-ea"/>
              </a:rPr>
              <a:t>макропространственном уровне </a:t>
            </a:r>
            <a:r>
              <a:rPr lang="ru-RU" altLang="ru-RU"/>
              <a:t>и</a:t>
            </a:r>
            <a:r>
              <a:rPr lang="ru-RU" altLang="ru-RU"/>
              <a:t>зменения не синхронны</a:t>
            </a:r>
            <a:endParaRPr lang="ru-RU" altLang="ru-RU"/>
          </a:p>
          <a:p>
            <a:endParaRPr lang="ru-RU" altLang="ru-RU">
              <a:sym typeface="+mn-ea"/>
            </a:endParaRPr>
          </a:p>
          <a:p>
            <a:r>
              <a:rPr lang="ru-RU" altLang="ru-RU">
                <a:sym typeface="+mn-ea"/>
              </a:rPr>
              <a:t>На мезопространственном уровне  </a:t>
            </a:r>
            <a:r>
              <a:rPr lang="ru-RU" altLang="ru-RU"/>
              <a:t>и</a:t>
            </a:r>
            <a:r>
              <a:rPr lang="ru-RU" altLang="ru-RU"/>
              <a:t>зменения частично синхронны в Вороньей губе и не синхронны в Лувеньгском архипелаге </a:t>
            </a:r>
            <a:endParaRPr lang="ru-RU" altLang="ru-RU"/>
          </a:p>
        </p:txBody>
      </p:sp>
      <p:sp>
        <p:nvSpPr>
          <p:cNvPr id="8" name="Заголовок 1"/>
          <p:cNvSpPr>
            <a:spLocks noGrp="1"/>
          </p:cNvSpPr>
          <p:nvPr/>
        </p:nvSpPr>
        <p:spPr>
          <a:xfrm>
            <a:off x="5574665" y="0"/>
            <a:ext cx="6525260" cy="57404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tx1"/>
                </a:solidFill>
                <a:effectLst/>
                <a:latin typeface="Calibri Light" panose="020F0302020204030204" pitchFamily="34" charset="0"/>
                <a:ea typeface="+mj-ea"/>
                <a:cs typeface="+mj-cs"/>
              </a:defRPr>
            </a:lvl1pPr>
          </a:lstStyle>
          <a:p>
            <a:r>
              <a:rPr lang="ru-RU" altLang="en-US" sz="2000"/>
              <a:t>Пример: Динамика популяционных показателей мидий на пяти мидиевы банках</a:t>
            </a:r>
            <a:endParaRPr lang="ru-RU" alt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831850" y="2199005"/>
            <a:ext cx="9843135" cy="811530"/>
          </a:xfrm>
        </p:spPr>
        <p:txBody>
          <a:bodyPr/>
          <a:p>
            <a:r>
              <a:rPr lang="ru-RU" altLang="en-US"/>
              <a:t>Проблема объяснения</a:t>
            </a:r>
            <a:endParaRPr lang="ru-RU" altLang="en-US"/>
          </a:p>
        </p:txBody>
      </p:sp>
      <p:sp>
        <p:nvSpPr>
          <p:cNvPr id="3" name="Замещающий текст 2"/>
          <p:cNvSpPr>
            <a:spLocks noGrp="1"/>
          </p:cNvSpPr>
          <p:nvPr>
            <p:ph type="body" idx="1"/>
          </p:nvPr>
        </p:nvSpPr>
        <p:spPr/>
        <p:txBody>
          <a:bodyPr/>
          <a:p>
            <a:endParaRPr lang="ru-RU"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ctrTitle"/>
          </p:nvPr>
        </p:nvSpPr>
        <p:spPr>
          <a:xfrm>
            <a:off x="1463040" y="3168907"/>
            <a:ext cx="9144000" cy="2187001"/>
          </a:xfrm>
        </p:spPr>
        <p:txBody>
          <a:bodyPr>
            <a:normAutofit fontScale="90000"/>
          </a:bodyPr>
          <a:p>
            <a:r>
              <a:rPr lang="ru-RU" altLang="en-US">
                <a:sym typeface="+mn-ea"/>
              </a:rPr>
              <a:t>Мониторинг гидробиологических систем в Кандалакшском заповеднике</a:t>
            </a:r>
            <a:br>
              <a:rPr lang="ru-RU" altLang="en-US"/>
            </a:br>
            <a:endParaRPr lang="ru-RU"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864235"/>
          </a:xfrm>
        </p:spPr>
        <p:txBody>
          <a:bodyPr/>
          <a:p>
            <a:r>
              <a:rPr lang="ru-RU" altLang="en-US" sz="3600"/>
              <a:t>Корреляция временных рядов</a:t>
            </a:r>
            <a:endParaRPr lang="ru-RU" altLang="en-US" sz="3600"/>
          </a:p>
        </p:txBody>
      </p:sp>
      <p:pic>
        <p:nvPicPr>
          <p:cNvPr id="30" name="Picture" descr="Рисунок 4. Динамика обилия сеголеток (среднее значение по всем точкам наблюдения, A), солености (B) и температуры воды (C). Пунктирная линия отражает многолетние средние значения в июне. Dynamics of juvenile barnacles’ abundance (average for all observation sites, A), salinity (B) and water temperature (C).The dotted line represents multi-year averages."/>
          <p:cNvPicPr>
            <a:picLocks noChangeAspect="1" noChangeArrowheads="1"/>
          </p:cNvPicPr>
          <p:nvPr>
            <p:ph idx="1"/>
          </p:nvPr>
        </p:nvPicPr>
        <p:blipFill>
          <a:blip r:embed="rId1"/>
          <a:stretch>
            <a:fillRect/>
          </a:stretch>
        </p:blipFill>
        <p:spPr>
          <a:xfrm>
            <a:off x="6405245" y="1120775"/>
            <a:ext cx="4328160" cy="4328160"/>
          </a:xfrm>
          <a:prstGeom prst="rect">
            <a:avLst/>
          </a:prstGeom>
          <a:noFill/>
          <a:ln w="9525">
            <a:noFill/>
          </a:ln>
        </p:spPr>
      </p:pic>
      <p:sp>
        <p:nvSpPr>
          <p:cNvPr id="4" name="Текстовое поле 3"/>
          <p:cNvSpPr txBox="1"/>
          <p:nvPr/>
        </p:nvSpPr>
        <p:spPr>
          <a:xfrm>
            <a:off x="222250" y="1120775"/>
            <a:ext cx="5416550" cy="3138170"/>
          </a:xfrm>
          <a:prstGeom prst="rect">
            <a:avLst/>
          </a:prstGeom>
          <a:noFill/>
        </p:spPr>
        <p:txBody>
          <a:bodyPr wrap="square" rtlCol="0">
            <a:spAutoFit/>
          </a:bodyPr>
          <a:p>
            <a:r>
              <a:rPr lang="en-US" altLang="ru-RU"/>
              <a:t>1. </a:t>
            </a:r>
            <a:r>
              <a:rPr lang="ru-RU" altLang="en-US"/>
              <a:t>«Классические»  методы оценки корреляции между двумя наборами данных для </a:t>
            </a:r>
            <a:r>
              <a:rPr lang="ru-RU" altLang="en-US" i="1"/>
              <a:t>времнных рядов </a:t>
            </a:r>
            <a:r>
              <a:rPr lang="ru-RU" altLang="en-US" b="1"/>
              <a:t>не годятся</a:t>
            </a:r>
            <a:r>
              <a:rPr lang="ru-RU" altLang="en-US"/>
              <a:t>.</a:t>
            </a:r>
            <a:endParaRPr lang="ru-RU" altLang="en-US"/>
          </a:p>
          <a:p>
            <a:endParaRPr lang="ru-RU" altLang="en-US"/>
          </a:p>
          <a:p>
            <a:r>
              <a:rPr lang="ru-RU" altLang="en-US">
                <a:sym typeface="+mn-ea"/>
              </a:rPr>
              <a:t>2. Если два временных ряда похожи, то это не значит, что они взаимосвязаны.  Два случайных временных ряда могут демонстрировать сонаправленность, особенно при малой протяженности временного ряда. </a:t>
            </a:r>
            <a:endParaRPr lang="ru-RU" altLang="en-US"/>
          </a:p>
          <a:p>
            <a:endParaRPr lang="ru-RU" altLang="en-US"/>
          </a:p>
          <a:p>
            <a:endParaRPr lang="ru-RU" altLang="en-US"/>
          </a:p>
        </p:txBody>
      </p:sp>
      <p:pic>
        <p:nvPicPr>
          <p:cNvPr id="5" name="Изображение 4"/>
          <p:cNvPicPr>
            <a:picLocks noChangeAspect="1"/>
          </p:cNvPicPr>
          <p:nvPr/>
        </p:nvPicPr>
        <p:blipFill>
          <a:blip r:embed="rId2"/>
          <a:srcRect l="24792" t="22963" r="29792" b="22593"/>
          <a:stretch>
            <a:fillRect/>
          </a:stretch>
        </p:blipFill>
        <p:spPr>
          <a:xfrm>
            <a:off x="361315" y="3803650"/>
            <a:ext cx="4145280" cy="2795270"/>
          </a:xfrm>
          <a:prstGeom prst="rect">
            <a:avLst/>
          </a:prstGeom>
          <a:ln>
            <a:solidFill>
              <a:schemeClr val="accent1"/>
            </a:solidFill>
          </a:ln>
        </p:spPr>
      </p:pic>
      <p:sp>
        <p:nvSpPr>
          <p:cNvPr id="6" name="Текстовое поле 5"/>
          <p:cNvSpPr txBox="1"/>
          <p:nvPr/>
        </p:nvSpPr>
        <p:spPr>
          <a:xfrm>
            <a:off x="6207760" y="475615"/>
            <a:ext cx="5495290" cy="645160"/>
          </a:xfrm>
          <a:prstGeom prst="rect">
            <a:avLst/>
          </a:prstGeom>
          <a:noFill/>
        </p:spPr>
        <p:txBody>
          <a:bodyPr wrap="square" rtlCol="0">
            <a:spAutoFit/>
          </a:bodyPr>
          <a:p>
            <a:r>
              <a:rPr lang="ru-RU" altLang="en-US"/>
              <a:t>Пример: Динамика пополнения балянусов и гидрологических параметров</a:t>
            </a:r>
            <a:endParaRPr lang="ru-RU" altLang="en-US"/>
          </a:p>
        </p:txBody>
      </p:sp>
      <p:sp>
        <p:nvSpPr>
          <p:cNvPr id="7" name="Текстовое поле 6"/>
          <p:cNvSpPr txBox="1"/>
          <p:nvPr/>
        </p:nvSpPr>
        <p:spPr>
          <a:xfrm>
            <a:off x="5135880" y="5561330"/>
            <a:ext cx="6867525" cy="1198880"/>
          </a:xfrm>
          <a:prstGeom prst="rect">
            <a:avLst/>
          </a:prstGeom>
          <a:noFill/>
        </p:spPr>
        <p:txBody>
          <a:bodyPr wrap="square" rtlCol="0">
            <a:spAutoFit/>
          </a:bodyPr>
          <a:p>
            <a:r>
              <a:rPr lang="ru-RU" altLang="ru-RU" b="1"/>
              <a:t>Принцип 5.</a:t>
            </a:r>
            <a:r>
              <a:rPr lang="ru-RU" altLang="ru-RU"/>
              <a:t> Ответственное и осторожное отношение к статистическим методам.</a:t>
            </a:r>
            <a:r>
              <a:rPr lang="en-US" altLang="ru-RU"/>
              <a:t> </a:t>
            </a:r>
            <a:r>
              <a:rPr lang="ru-RU" altLang="ru-RU"/>
              <a:t>Для анализа временных рядов нужны специальные методы.</a:t>
            </a:r>
            <a:endParaRPr lang="ru-RU" altLang="ru-RU"/>
          </a:p>
          <a:p>
            <a:r>
              <a:rPr lang="ru-RU" altLang="ru-RU" b="1"/>
              <a:t>Принцип 6.</a:t>
            </a:r>
            <a:r>
              <a:rPr lang="ru-RU" altLang="ru-RU"/>
              <a:t> Чем длиннее временной ряд, тем надежнее выводы.</a:t>
            </a:r>
            <a:endParaRPr lang="ru-RU" altLang="ru-RU"/>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a:t>Ключевые методы, необходимые для анализа результатов мониторинга </a:t>
            </a:r>
            <a:endParaRPr lang="ru-RU" altLang="en-US"/>
          </a:p>
        </p:txBody>
      </p:sp>
      <p:sp>
        <p:nvSpPr>
          <p:cNvPr id="3" name="Замещающее содержимое 2"/>
          <p:cNvSpPr>
            <a:spLocks noGrp="1"/>
          </p:cNvSpPr>
          <p:nvPr>
            <p:ph idx="1"/>
          </p:nvPr>
        </p:nvSpPr>
        <p:spPr>
          <a:xfrm>
            <a:off x="647700" y="1583690"/>
            <a:ext cx="10515600" cy="4593590"/>
          </a:xfrm>
        </p:spPr>
        <p:txBody>
          <a:bodyPr>
            <a:normAutofit lnSpcReduction="20000"/>
          </a:bodyPr>
          <a:p>
            <a:pPr marL="457200" indent="-457200">
              <a:buFont typeface="Arial" panose="020B0604020202020204" pitchFamily="34" charset="0"/>
              <a:buChar char="•"/>
            </a:pPr>
            <a:r>
              <a:rPr lang="ru-RU" altLang="en-US"/>
              <a:t>Дисперсионный анализ (</a:t>
            </a:r>
            <a:r>
              <a:rPr lang="en-US" altLang="en-US"/>
              <a:t>ANOVA, </a:t>
            </a:r>
            <a:r>
              <a:rPr lang="ru-RU" altLang="en-US"/>
              <a:t>в том числе Repeated measures ANOVA</a:t>
            </a:r>
            <a:r>
              <a:rPr lang="en-US" altLang="ru-RU"/>
              <a:t>)</a:t>
            </a:r>
            <a:r>
              <a:rPr lang="ru-RU" altLang="en-US"/>
              <a:t> </a:t>
            </a:r>
            <a:endParaRPr lang="ru-RU" altLang="en-US"/>
          </a:p>
          <a:p>
            <a:pPr marL="457200" indent="-457200">
              <a:buFont typeface="Arial" panose="020B0604020202020204" pitchFamily="34" charset="0"/>
              <a:buChar char="•"/>
            </a:pPr>
            <a:r>
              <a:rPr lang="ru-RU" altLang="en-US"/>
              <a:t>Обобщенные смешанные линейные модели  в разных модификациях (</a:t>
            </a:r>
            <a:r>
              <a:rPr lang="en-US" altLang="ru-RU"/>
              <a:t>GLMM, </a:t>
            </a:r>
            <a:r>
              <a:rPr lang="en-US" altLang="en-US"/>
              <a:t>Generalized Linear mixed effect model)</a:t>
            </a:r>
            <a:endParaRPr lang="en-US" altLang="en-US"/>
          </a:p>
          <a:p>
            <a:pPr marL="457200" indent="-457200">
              <a:buFont typeface="Arial" panose="020B0604020202020204" pitchFamily="34" charset="0"/>
              <a:buChar char="•"/>
            </a:pPr>
            <a:r>
              <a:rPr lang="ru-RU" altLang="en-US"/>
              <a:t>Обобщенные  аддитивные модели в разных модификациях (</a:t>
            </a:r>
            <a:r>
              <a:rPr lang="en-US" altLang="ru-RU"/>
              <a:t>GAM, </a:t>
            </a:r>
            <a:r>
              <a:rPr lang="en-US" altLang="en-US"/>
              <a:t>Generalized additive models)</a:t>
            </a:r>
            <a:endParaRPr lang="en-US" altLang="en-US"/>
          </a:p>
          <a:p>
            <a:pPr marL="457200" indent="-457200">
              <a:buFont typeface="Arial" panose="020B0604020202020204" pitchFamily="34" charset="0"/>
              <a:buChar char="•"/>
            </a:pPr>
            <a:r>
              <a:rPr lang="ru-RU" altLang="en-US"/>
              <a:t>Спектральное разложение временных рядов (Singular Spectrum Analysis)</a:t>
            </a:r>
            <a:endParaRPr lang="ru-RU" altLang="en-US"/>
          </a:p>
          <a:p>
            <a:pPr marL="457200" indent="-457200">
              <a:buFont typeface="Arial" panose="020B0604020202020204" pitchFamily="34" charset="0"/>
              <a:buChar char="•"/>
            </a:pPr>
            <a:r>
              <a:rPr lang="ru-RU" altLang="en-US"/>
              <a:t>Анализ автокорреляций (</a:t>
            </a:r>
            <a:r>
              <a:rPr lang="en-US" altLang="ru-RU"/>
              <a:t>ACF, </a:t>
            </a:r>
            <a:r>
              <a:rPr lang="en-US" altLang="en-US"/>
              <a:t>Autocorrelation function)</a:t>
            </a:r>
            <a:endParaRPr lang="ru-RU" altLang="en-US"/>
          </a:p>
          <a:p>
            <a:pPr marL="457200" indent="-457200">
              <a:buFont typeface="Arial" panose="020B0604020202020204" pitchFamily="34" charset="0"/>
              <a:buChar char="•"/>
            </a:pPr>
            <a:r>
              <a:rPr lang="ru-RU" altLang="en-US"/>
              <a:t>Анализ частных автокореляций</a:t>
            </a:r>
            <a:r>
              <a:rPr lang="en-US" altLang="ru-RU"/>
              <a:t> </a:t>
            </a:r>
            <a:r>
              <a:rPr lang="ru-RU" altLang="en-US"/>
              <a:t>(</a:t>
            </a:r>
            <a:r>
              <a:rPr lang="en-US" altLang="ru-RU"/>
              <a:t>PRCF, Partial rate correlation function)</a:t>
            </a:r>
            <a:endParaRPr lang="en-US" altLang="ru-RU"/>
          </a:p>
          <a:p>
            <a:pPr marL="457200" indent="-457200">
              <a:buFont typeface="Arial" panose="020B0604020202020204" pitchFamily="34" charset="0"/>
              <a:buChar char="•"/>
            </a:pPr>
            <a:r>
              <a:rPr lang="ru-RU" altLang="en-US"/>
              <a:t>Многомерные методы (</a:t>
            </a:r>
            <a:r>
              <a:rPr lang="en-US" altLang="en-US"/>
              <a:t>PCA, CA, RDA, CCA, nMDS).</a:t>
            </a:r>
            <a:endParaRPr lang="en-US" altLang="ru-RU"/>
          </a:p>
          <a:p>
            <a:pPr marL="457200" indent="-457200">
              <a:buFont typeface="Arial" panose="020B0604020202020204" pitchFamily="34" charset="0"/>
              <a:buChar char="•"/>
            </a:pPr>
            <a:endParaRPr lang="ru-RU" altLang="en-US"/>
          </a:p>
          <a:p>
            <a:pPr marL="457200" indent="-457200">
              <a:buFont typeface="Arial" panose="020B0604020202020204" pitchFamily="34" charset="0"/>
              <a:buChar char="•"/>
            </a:pPr>
            <a:endParaRPr lang="en-US" altLang="en-US"/>
          </a:p>
          <a:p>
            <a:pPr marL="457200" indent="-457200">
              <a:buFont typeface="Arial" panose="020B0604020202020204" pitchFamily="34" charset="0"/>
              <a:buChar char="•"/>
            </a:pPr>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i="1"/>
              <a:t>Memento </a:t>
            </a:r>
            <a:r>
              <a:rPr lang="en-US" altLang="ru-RU" i="1"/>
              <a:t>m</a:t>
            </a:r>
            <a:r>
              <a:rPr lang="ru-RU" altLang="en-US" i="1"/>
              <a:t>ori</a:t>
            </a:r>
            <a:r>
              <a:rPr lang="en-US" altLang="ru-RU"/>
              <a:t>: </a:t>
            </a:r>
            <a:r>
              <a:rPr lang="ru-RU" altLang="ru-RU"/>
              <a:t>проблема трансфера мониторинга</a:t>
            </a:r>
            <a:endParaRPr lang="ru-RU" altLang="ru-RU"/>
          </a:p>
        </p:txBody>
      </p:sp>
      <p:sp>
        <p:nvSpPr>
          <p:cNvPr id="3" name="Замещающее содержимое 2"/>
          <p:cNvSpPr>
            <a:spLocks noGrp="1"/>
          </p:cNvSpPr>
          <p:nvPr>
            <p:ph idx="1"/>
          </p:nvPr>
        </p:nvSpPr>
        <p:spPr>
          <a:xfrm>
            <a:off x="647700" y="1825625"/>
            <a:ext cx="10515600" cy="2354580"/>
          </a:xfrm>
        </p:spPr>
        <p:txBody>
          <a:bodyPr/>
          <a:p>
            <a:r>
              <a:rPr lang="ru-RU" altLang="en-US"/>
              <a:t>Принцип 7. Чем проще схема наблюдений, тем лучше ее поймут потомки.</a:t>
            </a:r>
            <a:endParaRPr lang="ru-RU" altLang="en-US"/>
          </a:p>
          <a:p>
            <a:endParaRPr lang="ru-RU" altLang="en-US"/>
          </a:p>
          <a:p>
            <a:r>
              <a:rPr lang="ru-RU" altLang="en-US"/>
              <a:t>Принцип 8. Все, что не попало в компьютерные базы данных, можно считать </a:t>
            </a:r>
            <a:r>
              <a:rPr lang="ru-RU" altLang="en-US" b="1"/>
              <a:t>навсегда</a:t>
            </a:r>
            <a:r>
              <a:rPr lang="ru-RU" altLang="en-US"/>
              <a:t> потерянным.</a:t>
            </a:r>
            <a:endParaRPr lang="ru-RU"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Заголовок 3"/>
          <p:cNvSpPr>
            <a:spLocks noGrp="1"/>
          </p:cNvSpPr>
          <p:nvPr>
            <p:ph type="title"/>
          </p:nvPr>
        </p:nvSpPr>
        <p:spPr/>
        <p:txBody>
          <a:bodyPr/>
          <a:p>
            <a:r>
              <a:rPr lang="ru-RU" altLang="ru-RU"/>
              <a:t>О базах данных и Летописи природы</a:t>
            </a:r>
            <a:endParaRPr lang="en-US" altLang="ru-RU"/>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210310"/>
          </a:xfrm>
        </p:spPr>
        <p:txBody>
          <a:bodyPr/>
          <a:p>
            <a:pPr algn="l"/>
            <a:r>
              <a:rPr lang="ru-RU" altLang="en-US"/>
              <a:t>Опрятные данные (</a:t>
            </a:r>
            <a:r>
              <a:rPr lang="en-US" altLang="ru-RU"/>
              <a:t>tidy data)</a:t>
            </a:r>
            <a:r>
              <a:rPr lang="ru-RU" altLang="en-US"/>
              <a:t> </a:t>
            </a:r>
            <a:endParaRPr lang="ru-RU" altLang="en-US"/>
          </a:p>
        </p:txBody>
      </p:sp>
      <p:pic>
        <p:nvPicPr>
          <p:cNvPr id="3" name="Замещающее содержимое 2"/>
          <p:cNvPicPr>
            <a:picLocks noChangeAspect="1"/>
          </p:cNvPicPr>
          <p:nvPr>
            <p:ph idx="1"/>
          </p:nvPr>
        </p:nvPicPr>
        <p:blipFill>
          <a:blip r:embed="rId1"/>
          <a:srcRect l="34773" t="19101" r="18355" b="12462"/>
          <a:stretch>
            <a:fillRect/>
          </a:stretch>
        </p:blipFill>
        <p:spPr>
          <a:xfrm>
            <a:off x="6643370" y="1063625"/>
            <a:ext cx="5452110" cy="4478655"/>
          </a:xfrm>
          <a:prstGeom prst="rect">
            <a:avLst/>
          </a:prstGeom>
          <a:ln>
            <a:solidFill>
              <a:schemeClr val="accent1"/>
            </a:solidFill>
          </a:ln>
        </p:spPr>
      </p:pic>
      <p:sp>
        <p:nvSpPr>
          <p:cNvPr id="4" name="Текстовое поле 3"/>
          <p:cNvSpPr txBox="1"/>
          <p:nvPr/>
        </p:nvSpPr>
        <p:spPr>
          <a:xfrm>
            <a:off x="149225" y="1090930"/>
            <a:ext cx="6096000" cy="3046095"/>
          </a:xfrm>
          <a:prstGeom prst="rect">
            <a:avLst/>
          </a:prstGeom>
          <a:noFill/>
        </p:spPr>
        <p:txBody>
          <a:bodyPr wrap="square" rtlCol="0">
            <a:spAutoFit/>
          </a:bodyPr>
          <a:p>
            <a:r>
              <a:rPr lang="ru-RU" altLang="ru-RU" sz="3200"/>
              <a:t>Два формата представления данных:</a:t>
            </a:r>
            <a:endParaRPr lang="ru-RU" altLang="ru-RU" sz="3200"/>
          </a:p>
          <a:p>
            <a:endParaRPr lang="ru-RU" altLang="ru-RU" sz="3200"/>
          </a:p>
          <a:p>
            <a:r>
              <a:rPr lang="ru-RU" altLang="ru-RU" sz="3200" i="1"/>
              <a:t>Широкий формат</a:t>
            </a:r>
            <a:endParaRPr lang="ru-RU" altLang="ru-RU" sz="3200"/>
          </a:p>
          <a:p>
            <a:endParaRPr lang="ru-RU" altLang="ru-RU" sz="3200"/>
          </a:p>
          <a:p>
            <a:r>
              <a:rPr lang="ru-RU" altLang="ru-RU" sz="3200" i="1"/>
              <a:t>Длинный формат </a:t>
            </a:r>
            <a:endParaRPr lang="ru-RU" altLang="ru-RU" sz="3200" i="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325563"/>
          </a:xfrm>
        </p:spPr>
        <p:txBody>
          <a:bodyPr/>
          <a:p>
            <a:r>
              <a:rPr lang="ru-RU" altLang="en-US"/>
              <a:t>Широкий формат</a:t>
            </a:r>
            <a:endParaRPr lang="ru-RU" altLang="en-US"/>
          </a:p>
        </p:txBody>
      </p:sp>
      <p:pic>
        <p:nvPicPr>
          <p:cNvPr id="5" name="Замещающее содержимое 4"/>
          <p:cNvPicPr>
            <a:picLocks noChangeAspect="1"/>
          </p:cNvPicPr>
          <p:nvPr>
            <p:ph idx="1"/>
          </p:nvPr>
        </p:nvPicPr>
        <p:blipFill>
          <a:blip r:embed="rId1"/>
          <a:srcRect r="16638" b="9018"/>
          <a:stretch>
            <a:fillRect/>
          </a:stretch>
        </p:blipFill>
        <p:spPr>
          <a:xfrm>
            <a:off x="795020" y="1294765"/>
            <a:ext cx="6800850" cy="5170170"/>
          </a:xfrm>
          <a:prstGeom prst="rect">
            <a:avLst/>
          </a:prstGeom>
        </p:spPr>
      </p:pic>
      <p:sp>
        <p:nvSpPr>
          <p:cNvPr id="6" name="Текстовое поле 5"/>
          <p:cNvSpPr txBox="1"/>
          <p:nvPr/>
        </p:nvSpPr>
        <p:spPr>
          <a:xfrm>
            <a:off x="8323580" y="1294765"/>
            <a:ext cx="3406140" cy="1753235"/>
          </a:xfrm>
          <a:prstGeom prst="rect">
            <a:avLst/>
          </a:prstGeom>
          <a:noFill/>
        </p:spPr>
        <p:txBody>
          <a:bodyPr wrap="square" rtlCol="0">
            <a:spAutoFit/>
          </a:bodyPr>
          <a:p>
            <a:r>
              <a:rPr lang="ru-RU" altLang="en-US"/>
              <a:t>Каждая строчка представляет несколько наблюдений.</a:t>
            </a:r>
            <a:endParaRPr lang="ru-RU" altLang="en-US"/>
          </a:p>
          <a:p>
            <a:endParaRPr lang="ru-RU" altLang="en-US"/>
          </a:p>
          <a:p>
            <a:r>
              <a:rPr lang="ru-RU" altLang="en-US"/>
              <a:t>Удобно для представления данных в компактном виде в  читаемых документах.</a:t>
            </a:r>
            <a:endParaRPr lang="ru-RU"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a:t>Длинный формат</a:t>
            </a:r>
            <a:endParaRPr lang="ru-RU" altLang="en-US"/>
          </a:p>
        </p:txBody>
      </p:sp>
      <p:sp>
        <p:nvSpPr>
          <p:cNvPr id="6" name="Текстовое поле 5"/>
          <p:cNvSpPr txBox="1"/>
          <p:nvPr/>
        </p:nvSpPr>
        <p:spPr>
          <a:xfrm>
            <a:off x="6880860" y="1467485"/>
            <a:ext cx="3406140" cy="1476375"/>
          </a:xfrm>
          <a:prstGeom prst="rect">
            <a:avLst/>
          </a:prstGeom>
          <a:noFill/>
        </p:spPr>
        <p:txBody>
          <a:bodyPr wrap="square" rtlCol="0">
            <a:spAutoFit/>
          </a:bodyPr>
          <a:p>
            <a:r>
              <a:rPr lang="ru-RU" altLang="en-US"/>
              <a:t>Каждая строчка представляет уникальное наблюдение.</a:t>
            </a:r>
            <a:endParaRPr lang="ru-RU" altLang="en-US"/>
          </a:p>
          <a:p>
            <a:endParaRPr lang="ru-RU" altLang="en-US"/>
          </a:p>
          <a:p>
            <a:r>
              <a:rPr lang="ru-RU" altLang="en-US"/>
              <a:t>Удобно для баз банных и анализа данных.</a:t>
            </a:r>
            <a:endParaRPr lang="ru-RU" altLang="en-US"/>
          </a:p>
        </p:txBody>
      </p:sp>
      <p:pic>
        <p:nvPicPr>
          <p:cNvPr id="4" name="Замещающее содержимое 3"/>
          <p:cNvPicPr>
            <a:picLocks noChangeAspect="1"/>
          </p:cNvPicPr>
          <p:nvPr>
            <p:ph idx="1"/>
          </p:nvPr>
        </p:nvPicPr>
        <p:blipFill>
          <a:blip r:embed="rId1"/>
          <a:srcRect t="3281" r="61640" b="4375"/>
          <a:stretch>
            <a:fillRect/>
          </a:stretch>
        </p:blipFill>
        <p:spPr>
          <a:xfrm>
            <a:off x="1275715" y="1294765"/>
            <a:ext cx="4039870" cy="5471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Изображение 6"/>
          <p:cNvPicPr>
            <a:picLocks noChangeAspect="1"/>
          </p:cNvPicPr>
          <p:nvPr/>
        </p:nvPicPr>
        <p:blipFill>
          <a:blip r:embed="rId1"/>
          <a:srcRect l="27187" t="15000" r="24479" b="15370"/>
          <a:stretch>
            <a:fillRect/>
          </a:stretch>
        </p:blipFill>
        <p:spPr>
          <a:xfrm>
            <a:off x="0" y="1797685"/>
            <a:ext cx="6000115" cy="4862195"/>
          </a:xfrm>
          <a:prstGeom prst="rect">
            <a:avLst/>
          </a:prstGeom>
        </p:spPr>
      </p:pic>
      <p:pic>
        <p:nvPicPr>
          <p:cNvPr id="4" name="Замещающее содержимое 3"/>
          <p:cNvPicPr>
            <a:picLocks noChangeAspect="1"/>
          </p:cNvPicPr>
          <p:nvPr>
            <p:ph sz="quarter" idx="13"/>
          </p:nvPr>
        </p:nvPicPr>
        <p:blipFill>
          <a:blip r:embed="rId2"/>
          <a:srcRect l="26276" t="18426" r="5443" b="14051"/>
          <a:stretch>
            <a:fillRect/>
          </a:stretch>
        </p:blipFill>
        <p:spPr>
          <a:xfrm>
            <a:off x="5444490" y="0"/>
            <a:ext cx="6747510" cy="3753485"/>
          </a:xfrm>
          <a:prstGeom prst="rect">
            <a:avLst/>
          </a:prstGeom>
        </p:spPr>
      </p:pic>
      <p:sp>
        <p:nvSpPr>
          <p:cNvPr id="9" name="Прямоугольник 8"/>
          <p:cNvSpPr/>
          <p:nvPr/>
        </p:nvSpPr>
        <p:spPr>
          <a:xfrm>
            <a:off x="2448560" y="4065905"/>
            <a:ext cx="599440" cy="467995"/>
          </a:xfrm>
          <a:prstGeom prst="rect">
            <a:avLst/>
          </a:pr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921385"/>
          </a:xfrm>
        </p:spPr>
        <p:txBody>
          <a:bodyPr>
            <a:normAutofit fontScale="90000"/>
          </a:bodyPr>
          <a:p>
            <a:r>
              <a:rPr lang="ru-RU" altLang="en-US"/>
              <a:t>Донные сообщества Илистой губы о. Горелого</a:t>
            </a:r>
            <a:endParaRPr lang="ru-RU" altLang="en-US"/>
          </a:p>
        </p:txBody>
      </p:sp>
      <p:pic>
        <p:nvPicPr>
          <p:cNvPr id="4" name="Замещающее содержимое 3"/>
          <p:cNvPicPr>
            <a:picLocks noChangeAspect="1"/>
          </p:cNvPicPr>
          <p:nvPr>
            <p:ph idx="1"/>
          </p:nvPr>
        </p:nvPicPr>
        <p:blipFill>
          <a:blip r:embed="rId1"/>
          <a:stretch>
            <a:fillRect/>
          </a:stretch>
        </p:blipFill>
        <p:spPr>
          <a:xfrm>
            <a:off x="0" y="922020"/>
            <a:ext cx="3010535" cy="4351655"/>
          </a:xfrm>
          <a:prstGeom prst="rect">
            <a:avLst/>
          </a:prstGeom>
        </p:spPr>
      </p:pic>
      <p:sp>
        <p:nvSpPr>
          <p:cNvPr id="5" name="Текстовое поле 4"/>
          <p:cNvSpPr txBox="1"/>
          <p:nvPr/>
        </p:nvSpPr>
        <p:spPr>
          <a:xfrm>
            <a:off x="3172460" y="922020"/>
            <a:ext cx="4168775" cy="4523105"/>
          </a:xfrm>
          <a:prstGeom prst="rect">
            <a:avLst/>
          </a:prstGeom>
          <a:noFill/>
        </p:spPr>
        <p:txBody>
          <a:bodyPr wrap="square" rtlCol="0">
            <a:spAutoFit/>
          </a:bodyPr>
          <a:p>
            <a:r>
              <a:rPr lang="ru-RU" altLang="en-US"/>
              <a:t>В 1970-е годы Евгений Александрович Нинбург начал программу долгосрочных наблюдений.</a:t>
            </a:r>
            <a:endParaRPr lang="ru-RU" altLang="en-US"/>
          </a:p>
          <a:p>
            <a:endParaRPr lang="ru-RU" altLang="en-US"/>
          </a:p>
          <a:p>
            <a:r>
              <a:rPr lang="ru-RU" altLang="en-US"/>
              <a:t>Сборы были смещены на зиму из-за невозможности проведения активных работ в акваториях в гнездовой период.</a:t>
            </a:r>
            <a:endParaRPr lang="ru-RU" altLang="en-US"/>
          </a:p>
          <a:p>
            <a:endParaRPr lang="ru-RU" altLang="en-US"/>
          </a:p>
          <a:p>
            <a:r>
              <a:rPr lang="ru-RU" altLang="en-US"/>
              <a:t>с 1977 года, но непрерывные наблюдения начались с 1987 г.</a:t>
            </a:r>
            <a:endParaRPr lang="ru-RU" altLang="en-US"/>
          </a:p>
          <a:p>
            <a:endParaRPr lang="ru-RU" altLang="en-US"/>
          </a:p>
          <a:p>
            <a:r>
              <a:rPr lang="ru-RU" altLang="en-US"/>
              <a:t>Учет обилия всех видов (численность и биомасса)  размерно-возрастаня структура популяций 10 видов.</a:t>
            </a:r>
            <a:endParaRPr lang="ru-RU" altLang="en-US"/>
          </a:p>
          <a:p>
            <a:endParaRPr lang="ru-RU" altLang="en-US"/>
          </a:p>
          <a:p>
            <a:r>
              <a:rPr lang="ru-RU" altLang="en-US"/>
              <a:t>20 дночерпательных станций</a:t>
            </a:r>
            <a:endParaRPr lang="ru-RU" altLang="en-US"/>
          </a:p>
        </p:txBody>
      </p:sp>
      <p:pic>
        <p:nvPicPr>
          <p:cNvPr id="6" name="Замещающее содержимое 5"/>
          <p:cNvPicPr>
            <a:picLocks noChangeAspect="1"/>
          </p:cNvPicPr>
          <p:nvPr>
            <p:ph sz="quarter" idx="13"/>
          </p:nvPr>
        </p:nvPicPr>
        <p:blipFill>
          <a:blip r:embed="rId2"/>
          <a:srcRect l="26276" t="18426" r="5443" b="14051"/>
          <a:stretch>
            <a:fillRect/>
          </a:stretch>
        </p:blipFill>
        <p:spPr>
          <a:xfrm>
            <a:off x="7503160" y="1056640"/>
            <a:ext cx="4492625" cy="2499360"/>
          </a:xfrm>
          <a:prstGeom prst="rect">
            <a:avLst/>
          </a:prstGeom>
        </p:spPr>
      </p:pic>
      <p:sp>
        <p:nvSpPr>
          <p:cNvPr id="7" name="Овал 6"/>
          <p:cNvSpPr/>
          <p:nvPr/>
        </p:nvSpPr>
        <p:spPr>
          <a:xfrm>
            <a:off x="8427085" y="127063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pic>
        <p:nvPicPr>
          <p:cNvPr id="8" name="Изображение 7"/>
          <p:cNvPicPr>
            <a:picLocks noChangeAspect="1"/>
          </p:cNvPicPr>
          <p:nvPr/>
        </p:nvPicPr>
        <p:blipFill>
          <a:blip r:embed="rId3"/>
          <a:stretch>
            <a:fillRect/>
          </a:stretch>
        </p:blipFill>
        <p:spPr>
          <a:xfrm>
            <a:off x="7494905" y="3358515"/>
            <a:ext cx="4502150" cy="3499485"/>
          </a:xfrm>
          <a:prstGeom prst="rect">
            <a:avLst/>
          </a:prstGeom>
        </p:spPr>
      </p:pic>
      <p:sp>
        <p:nvSpPr>
          <p:cNvPr id="9" name="Стрелка вправо 8"/>
          <p:cNvSpPr/>
          <p:nvPr/>
        </p:nvSpPr>
        <p:spPr>
          <a:xfrm>
            <a:off x="8539480" y="5191125"/>
            <a:ext cx="629920" cy="254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98500" y="-18415"/>
            <a:ext cx="10515600" cy="1325563"/>
          </a:xfrm>
        </p:spPr>
        <p:txBody>
          <a:bodyPr>
            <a:normAutofit/>
          </a:bodyPr>
          <a:p>
            <a:r>
              <a:rPr lang="ru-RU" altLang="en-US"/>
              <a:t>Размерно-возрастная структура </a:t>
            </a:r>
            <a:r>
              <a:rPr lang="en-US" altLang="en-US" i="1"/>
              <a:t>Mytilus</a:t>
            </a:r>
            <a:r>
              <a:rPr lang="en-US" altLang="en-US"/>
              <a:t> spp. </a:t>
            </a:r>
            <a:endParaRPr lang="ru-RU" altLang="en-US"/>
          </a:p>
        </p:txBody>
      </p:sp>
      <p:pic>
        <p:nvPicPr>
          <p:cNvPr id="4" name="Замещающее содержимое 3"/>
          <p:cNvPicPr>
            <a:picLocks noChangeAspect="1"/>
          </p:cNvPicPr>
          <p:nvPr>
            <p:ph idx="1"/>
          </p:nvPr>
        </p:nvPicPr>
        <p:blipFill>
          <a:blip r:embed="rId1"/>
          <a:srcRect l="21409" t="18444" r="30077" b="17744"/>
          <a:stretch>
            <a:fillRect/>
          </a:stretch>
        </p:blipFill>
        <p:spPr>
          <a:xfrm>
            <a:off x="0" y="1226185"/>
            <a:ext cx="7611110" cy="5631815"/>
          </a:xfrm>
          <a:prstGeom prst="rect">
            <a:avLst/>
          </a:prstGeom>
        </p:spPr>
      </p:pic>
      <p:sp>
        <p:nvSpPr>
          <p:cNvPr id="5" name="Текстовое поле 4"/>
          <p:cNvSpPr txBox="1"/>
          <p:nvPr/>
        </p:nvSpPr>
        <p:spPr>
          <a:xfrm>
            <a:off x="8036560" y="1423035"/>
            <a:ext cx="3931920" cy="645160"/>
          </a:xfrm>
          <a:prstGeom prst="rect">
            <a:avLst/>
          </a:prstGeom>
          <a:noFill/>
        </p:spPr>
        <p:txBody>
          <a:bodyPr wrap="square" rtlCol="0">
            <a:spAutoFit/>
          </a:bodyPr>
          <a:p>
            <a:r>
              <a:rPr lang="ru-RU" altLang="ru-RU"/>
              <a:t>Обилие и размеры мидий. </a:t>
            </a:r>
            <a:endParaRPr lang="ru-RU" altLang="ru-RU"/>
          </a:p>
          <a:p>
            <a:r>
              <a:rPr lang="ru-RU" altLang="ru-RU"/>
              <a:t>Начало наблюдений 19</a:t>
            </a:r>
            <a:r>
              <a:rPr lang="en-US" altLang="ru-RU"/>
              <a:t>88</a:t>
            </a:r>
            <a:r>
              <a:rPr lang="ru-RU" altLang="ru-RU"/>
              <a:t> год.</a:t>
            </a:r>
            <a:endParaRPr lang="ru-RU" altLang="ru-RU"/>
          </a:p>
        </p:txBody>
      </p:sp>
      <p:sp>
        <p:nvSpPr>
          <p:cNvPr id="7" name="Овал 6"/>
          <p:cNvSpPr/>
          <p:nvPr/>
        </p:nvSpPr>
        <p:spPr>
          <a:xfrm>
            <a:off x="4109085" y="219519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8" name="Овал 7"/>
          <p:cNvSpPr/>
          <p:nvPr/>
        </p:nvSpPr>
        <p:spPr>
          <a:xfrm>
            <a:off x="4825365" y="256603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9" name="Овал 8"/>
          <p:cNvSpPr/>
          <p:nvPr/>
        </p:nvSpPr>
        <p:spPr>
          <a:xfrm>
            <a:off x="3651885" y="533463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Овал 9"/>
          <p:cNvSpPr/>
          <p:nvPr/>
        </p:nvSpPr>
        <p:spPr>
          <a:xfrm>
            <a:off x="3651885" y="552259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1" name="Овал 10"/>
          <p:cNvSpPr/>
          <p:nvPr/>
        </p:nvSpPr>
        <p:spPr>
          <a:xfrm>
            <a:off x="3199765" y="529399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47700" y="0"/>
            <a:ext cx="10515600" cy="1325563"/>
          </a:xfrm>
        </p:spPr>
        <p:txBody>
          <a:bodyPr>
            <a:normAutofit fontScale="90000"/>
          </a:bodyPr>
          <a:p>
            <a:r>
              <a:rPr lang="ru-RU" altLang="ru-RU"/>
              <a:t>Состав смешанных поселений </a:t>
            </a:r>
            <a:r>
              <a:rPr lang="en-US" altLang="ru-RU" i="1"/>
              <a:t>Mytilus edulis</a:t>
            </a:r>
            <a:r>
              <a:rPr lang="en-US" altLang="ru-RU"/>
              <a:t> </a:t>
            </a:r>
            <a:r>
              <a:rPr lang="ru-RU" altLang="ru-RU"/>
              <a:t>и </a:t>
            </a:r>
            <a:r>
              <a:rPr lang="en-US" altLang="ru-RU" i="1"/>
              <a:t>M.trossulus</a:t>
            </a:r>
            <a:r>
              <a:rPr lang="en-US" altLang="ru-RU"/>
              <a:t> </a:t>
            </a:r>
            <a:endParaRPr lang="en-US" altLang="ru-RU"/>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5" name="Овал 4"/>
          <p:cNvSpPr/>
          <p:nvPr/>
        </p:nvSpPr>
        <p:spPr>
          <a:xfrm>
            <a:off x="2695575" y="165862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6" name="Овал 5"/>
          <p:cNvSpPr/>
          <p:nvPr/>
        </p:nvSpPr>
        <p:spPr>
          <a:xfrm>
            <a:off x="3002280" y="218376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7" name="Овал 6"/>
          <p:cNvSpPr/>
          <p:nvPr/>
        </p:nvSpPr>
        <p:spPr>
          <a:xfrm>
            <a:off x="3331210" y="256095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9" name="Овал 8"/>
          <p:cNvSpPr/>
          <p:nvPr/>
        </p:nvSpPr>
        <p:spPr>
          <a:xfrm>
            <a:off x="4135120" y="387286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47700" y="635"/>
            <a:ext cx="11544300" cy="1024890"/>
          </a:xfrm>
        </p:spPr>
        <p:txBody>
          <a:bodyPr>
            <a:normAutofit fontScale="90000"/>
          </a:bodyPr>
          <a:p>
            <a:r>
              <a:rPr lang="ru-RU" altLang="en-US">
                <a:sym typeface="+mn-ea"/>
              </a:rPr>
              <a:t>Размерно-возрастная структура </a:t>
            </a:r>
            <a:r>
              <a:rPr lang="en-US" altLang="en-US" i="1">
                <a:sym typeface="+mn-ea"/>
              </a:rPr>
              <a:t>Macoma balthica</a:t>
            </a:r>
            <a:endParaRPr lang="en-US" altLang="en-US" i="1">
              <a:sym typeface="+mn-ea"/>
            </a:endParaRPr>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8" name="Овал 7"/>
          <p:cNvSpPr/>
          <p:nvPr/>
        </p:nvSpPr>
        <p:spPr>
          <a:xfrm>
            <a:off x="4810125" y="256095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5" name="Овал 4"/>
          <p:cNvSpPr/>
          <p:nvPr/>
        </p:nvSpPr>
        <p:spPr>
          <a:xfrm>
            <a:off x="4810125" y="244348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3" name="Овал 2"/>
          <p:cNvSpPr/>
          <p:nvPr/>
        </p:nvSpPr>
        <p:spPr>
          <a:xfrm>
            <a:off x="4115435" y="407162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6" name="Овал 5"/>
          <p:cNvSpPr/>
          <p:nvPr/>
        </p:nvSpPr>
        <p:spPr>
          <a:xfrm>
            <a:off x="4467860" y="464756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Calibri"/>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10100</Words>
  <Application>WPS Presentation</Application>
  <PresentationFormat>宽屏</PresentationFormat>
  <Paragraphs>344</Paragraphs>
  <Slides>46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46</vt:i4>
      </vt:variant>
    </vt:vector>
  </HeadingPairs>
  <TitlesOfParts>
    <vt:vector size="54" baseType="lpstr">
      <vt:lpstr>Arial</vt:lpstr>
      <vt:lpstr>SimSun</vt:lpstr>
      <vt:lpstr>Wingdings</vt:lpstr>
      <vt:lpstr>Calibri Light</vt:lpstr>
      <vt:lpstr>Microsoft YaHei</vt:lpstr>
      <vt:lpstr>Arial Unicode MS</vt:lpstr>
      <vt:lpstr>Calibri</vt:lpstr>
      <vt:lpstr>Office Theme</vt:lpstr>
      <vt:lpstr>Организация мониторинга гидробиологических систем в Кандалакшском заповеднике: </vt:lpstr>
      <vt:lpstr>Мониторинг</vt:lpstr>
      <vt:lpstr>Общее в разных определениях</vt:lpstr>
      <vt:lpstr>Мониторинг гидробиологических систем в Кандалакшском заповеднике </vt:lpstr>
      <vt:lpstr>PowerPoint 演示文稿</vt:lpstr>
      <vt:lpstr>Донные сообщества Илистой губы о. Горелого</vt:lpstr>
      <vt:lpstr>Размерно-возрастная структура Mytilus spp. </vt:lpstr>
      <vt:lpstr>Состав смешанных поселений Mytilus edulis и M.trossulus </vt:lpstr>
      <vt:lpstr>Размерно-возрастная структура Macoma balthica</vt:lpstr>
      <vt:lpstr>Обилие сеглеток и взрослых особей  Semibalanus balanoides</vt:lpstr>
      <vt:lpstr>Обилие и размерно-возрастаня структура хищных улиток Amauropsis islandica</vt:lpstr>
      <vt:lpstr>Структура популяций массовых видов сублиторали в районе прохождения фарватера в Западной Ряжковой Салме</vt:lpstr>
      <vt:lpstr>Соленость, температура воды и воздуха в летние месяцы в Южной губе о. Ряжкова</vt:lpstr>
      <vt:lpstr>Мониторинг - это очень дорого...</vt:lpstr>
      <vt:lpstr>Зачем?</vt:lpstr>
      <vt:lpstr>Мониторинг, как инструмент отслеживания потенциальных экзогенных воздействий</vt:lpstr>
      <vt:lpstr>Экзогенные или эндогенные изменения?</vt:lpstr>
      <vt:lpstr>Пример: Изменение биомассы мидий и нитчатых водорослей в Илистой губе.</vt:lpstr>
      <vt:lpstr>Принцип 1. Презумпция естественной причины изменений.</vt:lpstr>
      <vt:lpstr>Как доказать связь изменений с экзогенным воздействием?</vt:lpstr>
      <vt:lpstr>Дизайны наблюдений</vt:lpstr>
      <vt:lpstr>Пример: Динамика возрастной струкутры брахиопод (Hemithiris psittacea) районе фарватера в Западной Ряжковой салме</vt:lpstr>
      <vt:lpstr>Дизайны наблюдений</vt:lpstr>
      <vt:lpstr>На каком расстоянии друг от друга должны находиться точки наблюдения?</vt:lpstr>
      <vt:lpstr>Немного теории...</vt:lpstr>
      <vt:lpstr>Иерархическая схема действия факторов, регулирующих изменеия в морских сообществах (Zajac et al, 1998)</vt:lpstr>
      <vt:lpstr>PowerPoint 演示文稿</vt:lpstr>
      <vt:lpstr>Пространственные и временные масштабы экзогенных воздействий (Zajac et al, 1998)</vt:lpstr>
      <vt:lpstr>Пространственные и временные масштабы экзогенных воздействий (Zajac et al, 1998)</vt:lpstr>
      <vt:lpstr>Следствия модели</vt:lpstr>
      <vt:lpstr>Оптимальная схема дизайна мониторинга</vt:lpstr>
      <vt:lpstr>PowerPoint 演示文稿</vt:lpstr>
      <vt:lpstr>PowerPoint 演示文稿</vt:lpstr>
      <vt:lpstr>PowerPoint 演示文稿</vt:lpstr>
      <vt:lpstr>Пример: Синхронное пополнение Semibalanus balanoides на точках, разнесенных на несколько километров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Широкий формат</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google1599737165</cp:lastModifiedBy>
  <cp:revision>9</cp:revision>
  <dcterms:created xsi:type="dcterms:W3CDTF">2023-04-04T08:06:00Z</dcterms:created>
  <dcterms:modified xsi:type="dcterms:W3CDTF">2023-04-08T13:17:15Z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1049-11.2.0.11516</vt:lpwstr>
  </property>
  <property fmtid="{D5CDD505-2E9C-101B-9397-08002B2CF9AE}" pid="3" name="ICV">
    <vt:lpwstr>6A242F7ED98F49B5B7678B03BC99F118</vt:lpwstr>
  </property>
</Properties>
</file>